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42"/>
  </p:notesMasterIdLst>
  <p:handoutMasterIdLst>
    <p:handoutMasterId r:id="rId43"/>
  </p:handoutMasterIdLst>
  <p:sldIdLst>
    <p:sldId id="258" r:id="rId5"/>
    <p:sldId id="271" r:id="rId6"/>
    <p:sldId id="256" r:id="rId7"/>
    <p:sldId id="272" r:id="rId8"/>
    <p:sldId id="276" r:id="rId9"/>
    <p:sldId id="261" r:id="rId10"/>
    <p:sldId id="324" r:id="rId11"/>
    <p:sldId id="309" r:id="rId12"/>
    <p:sldId id="311" r:id="rId13"/>
    <p:sldId id="310" r:id="rId14"/>
    <p:sldId id="314" r:id="rId15"/>
    <p:sldId id="323" r:id="rId16"/>
    <p:sldId id="313" r:id="rId17"/>
    <p:sldId id="321" r:id="rId18"/>
    <p:sldId id="315" r:id="rId19"/>
    <p:sldId id="327" r:id="rId20"/>
    <p:sldId id="316" r:id="rId21"/>
    <p:sldId id="317" r:id="rId22"/>
    <p:sldId id="330" r:id="rId23"/>
    <p:sldId id="318" r:id="rId24"/>
    <p:sldId id="328" r:id="rId25"/>
    <p:sldId id="329" r:id="rId26"/>
    <p:sldId id="331" r:id="rId27"/>
    <p:sldId id="332" r:id="rId28"/>
    <p:sldId id="326" r:id="rId29"/>
    <p:sldId id="320" r:id="rId30"/>
    <p:sldId id="333" r:id="rId31"/>
    <p:sldId id="334" r:id="rId32"/>
    <p:sldId id="335" r:id="rId33"/>
    <p:sldId id="336" r:id="rId34"/>
    <p:sldId id="337" r:id="rId35"/>
    <p:sldId id="325" r:id="rId36"/>
    <p:sldId id="312" r:id="rId37"/>
    <p:sldId id="338" r:id="rId38"/>
    <p:sldId id="339" r:id="rId39"/>
    <p:sldId id="322" r:id="rId40"/>
    <p:sldId id="260"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9C46CC-4528-40D2-921A-28F4AF4AA159}">
          <p14:sldIdLst>
            <p14:sldId id="258"/>
            <p14:sldId id="271"/>
          </p14:sldIdLst>
        </p14:section>
        <p14:section name="Default Section" id="{5E6755C2-15E6-45B4-819D-8DBFACA0D275}">
          <p14:sldIdLst>
            <p14:sldId id="256"/>
            <p14:sldId id="272"/>
            <p14:sldId id="276"/>
            <p14:sldId id="261"/>
            <p14:sldId id="324"/>
            <p14:sldId id="309"/>
            <p14:sldId id="311"/>
            <p14:sldId id="310"/>
            <p14:sldId id="314"/>
            <p14:sldId id="323"/>
            <p14:sldId id="313"/>
            <p14:sldId id="321"/>
            <p14:sldId id="315"/>
            <p14:sldId id="327"/>
            <p14:sldId id="316"/>
            <p14:sldId id="317"/>
            <p14:sldId id="330"/>
            <p14:sldId id="318"/>
            <p14:sldId id="328"/>
            <p14:sldId id="329"/>
            <p14:sldId id="331"/>
            <p14:sldId id="332"/>
            <p14:sldId id="326"/>
            <p14:sldId id="320"/>
            <p14:sldId id="333"/>
            <p14:sldId id="334"/>
          </p14:sldIdLst>
        </p14:section>
        <p14:section name="Untitled Section" id="{BDF9DCCA-DE25-44FD-9AE5-9479482E9C1B}">
          <p14:sldIdLst>
            <p14:sldId id="335"/>
            <p14:sldId id="336"/>
            <p14:sldId id="337"/>
            <p14:sldId id="325"/>
            <p14:sldId id="312"/>
            <p14:sldId id="338"/>
            <p14:sldId id="339"/>
            <p14:sldId id="322"/>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0FB670-7427-4185-8511-6F36A01430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AED473D-6081-4804-9B28-4FA7D2C383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39C193-D30F-4B7A-8956-32E4F6D9D2C9}" type="datetimeFigureOut">
              <a:rPr lang="en-US" smtClean="0"/>
              <a:t>2/23/2020</a:t>
            </a:fld>
            <a:endParaRPr lang="en-US" dirty="0"/>
          </a:p>
        </p:txBody>
      </p:sp>
      <p:sp>
        <p:nvSpPr>
          <p:cNvPr id="4" name="Footer Placeholder 3">
            <a:extLst>
              <a:ext uri="{FF2B5EF4-FFF2-40B4-BE49-F238E27FC236}">
                <a16:creationId xmlns:a16="http://schemas.microsoft.com/office/drawing/2014/main" id="{23B68452-BA11-400A-8E67-C003922CC3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90A332-336E-4B1B-9128-655A1F9DBA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2948B1-B6D3-4578-932F-6AE7124E5E13}" type="slidenum">
              <a:rPr lang="en-US" smtClean="0"/>
              <a:t>‹#›</a:t>
            </a:fld>
            <a:endParaRPr lang="en-US" dirty="0"/>
          </a:p>
        </p:txBody>
      </p:sp>
    </p:spTree>
    <p:extLst>
      <p:ext uri="{BB962C8B-B14F-4D97-AF65-F5344CB8AC3E}">
        <p14:creationId xmlns:p14="http://schemas.microsoft.com/office/powerpoint/2010/main" val="23551354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AC78B-5884-4D24-983C-916233003E85}" type="datetimeFigureOut">
              <a:rPr lang="en-US" smtClean="0"/>
              <a:t>2/23/2020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2AB528-7684-4A37-99F6-46340DCC2B35}" type="slidenum">
              <a:rPr lang="en-US" smtClean="0"/>
              <a:t>‹#›</a:t>
            </a:fld>
            <a:endParaRPr lang="en-US" dirty="0"/>
          </a:p>
        </p:txBody>
      </p:sp>
    </p:spTree>
    <p:extLst>
      <p:ext uri="{BB962C8B-B14F-4D97-AF65-F5344CB8AC3E}">
        <p14:creationId xmlns:p14="http://schemas.microsoft.com/office/powerpoint/2010/main" val="2672881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Ref idx="1001">
        <a:schemeClr val="bg2"/>
      </p:bgRef>
    </p:bg>
    <p:spTree>
      <p:nvGrpSpPr>
        <p:cNvPr id="1" name=""/>
        <p:cNvGrpSpPr/>
        <p:nvPr/>
      </p:nvGrpSpPr>
      <p:grpSpPr>
        <a:xfrm>
          <a:off x="0" y="0"/>
          <a:ext cx="0" cy="0"/>
          <a:chOff x="0" y="0"/>
          <a:chExt cx="0" cy="0"/>
        </a:xfrm>
      </p:grpSpPr>
      <p:sp>
        <p:nvSpPr>
          <p:cNvPr id="12" name="Freeform 6" title="Page Number Shape"/>
          <p:cNvSpPr/>
          <p:nvPr userDrawn="1"/>
        </p:nvSpPr>
        <p:spPr bwMode="auto">
          <a:xfrm>
            <a:off x="11784011" y="34513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2578819" y="2270908"/>
            <a:ext cx="7034362" cy="2188992"/>
          </a:xfrm>
        </p:spPr>
        <p:txBody>
          <a:bodyPr anchor="ctr" anchorCtr="0">
            <a:noAutofit/>
          </a:bodyPr>
          <a:lstStyle>
            <a:lvl1pPr algn="ctr">
              <a:lnSpc>
                <a:spcPct val="85000"/>
              </a:lnSpc>
              <a:defRPr sz="6000" cap="all"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2586793" y="5024051"/>
            <a:ext cx="7034362" cy="1052898"/>
          </a:xfrm>
        </p:spPr>
        <p:txBody>
          <a:bodyPr anchor="ctr" anchorCtr="0">
            <a:normAutofit/>
          </a:bodyPr>
          <a:lstStyle>
            <a:lvl1pPr marL="0" indent="0" algn="ctr">
              <a:lnSpc>
                <a:spcPct val="114000"/>
              </a:lnSpc>
              <a:spcBef>
                <a:spcPts val="0"/>
              </a:spcBef>
              <a:buNone/>
              <a:defRPr sz="2000" b="0" i="1"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2584338" y="6314440"/>
            <a:ext cx="1596622" cy="365125"/>
          </a:xfrm>
        </p:spPr>
        <p:txBody>
          <a:bodyPr/>
          <a:lstStyle>
            <a:lvl1pPr algn="l">
              <a:defRPr sz="1200">
                <a:solidFill>
                  <a:schemeClr val="tx2"/>
                </a:solidFill>
              </a:defRPr>
            </a:lvl1pPr>
          </a:lstStyle>
          <a:p>
            <a:fld id="{F35A1469-2D5F-4CF6-9A65-876A4BCDDACA}" type="datetime8">
              <a:rPr lang="en-US" noProof="0" smtClean="0"/>
              <a:t>2/23/2020 10:45 PM</a:t>
            </a:fld>
            <a:endParaRPr lang="en-US" noProof="0" dirty="0"/>
          </a:p>
        </p:txBody>
      </p:sp>
      <p:sp>
        <p:nvSpPr>
          <p:cNvPr id="5" name="Footer Placeholder 4"/>
          <p:cNvSpPr>
            <a:spLocks noGrp="1"/>
          </p:cNvSpPr>
          <p:nvPr>
            <p:ph type="ftr" sz="quarter" idx="11"/>
          </p:nvPr>
        </p:nvSpPr>
        <p:spPr>
          <a:xfrm>
            <a:off x="4515066" y="6314440"/>
            <a:ext cx="5122683" cy="365125"/>
          </a:xfrm>
        </p:spPr>
        <p:txBody>
          <a:bodyPr/>
          <a:lstStyle>
            <a:lvl1pPr algn="l">
              <a:defRPr b="0">
                <a:solidFill>
                  <a:schemeClr val="tx2"/>
                </a:solidFill>
              </a:defRPr>
            </a:lvl1pPr>
          </a:lstStyle>
          <a:p>
            <a:r>
              <a:rPr lang="en-US" noProof="0" dirty="0"/>
              <a:t>Add a footer </a:t>
            </a:r>
          </a:p>
        </p:txBody>
      </p:sp>
      <p:sp>
        <p:nvSpPr>
          <p:cNvPr id="6" name="Slide Number Placeholder 5"/>
          <p:cNvSpPr>
            <a:spLocks noGrp="1"/>
          </p:cNvSpPr>
          <p:nvPr>
            <p:ph type="sldNum" sz="quarter" idx="12"/>
          </p:nvPr>
        </p:nvSpPr>
        <p:spPr>
          <a:xfrm>
            <a:off x="11784011" y="572151"/>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6115496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60054D9-7800-4106-9C2D-E383D9D6A16D}"/>
              </a:ext>
            </a:extLst>
          </p:cNvPr>
          <p:cNvSpPr/>
          <p:nvPr userDrawn="1"/>
        </p:nvSpPr>
        <p:spPr>
          <a:xfrm>
            <a:off x="6901869" y="0"/>
            <a:ext cx="529336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p:txBody>
          <a:bodyPr/>
          <a:lstStyle/>
          <a:p>
            <a:fld id="{B6FEBBCD-CBA1-4D0B-806D-FC14D8656200}" type="datetime8">
              <a:rPr lang="en-US" noProof="0" smtClean="0"/>
              <a:t>2/23/2020 10:45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1146659" y="688779"/>
            <a:ext cx="5746376" cy="5223072"/>
          </a:xfrm>
        </p:spPr>
        <p:txBody>
          <a:bodyPr/>
          <a:lstStyle/>
          <a:p>
            <a:pPr lvl="0"/>
            <a:r>
              <a:rPr lang="en-US" noProof="0"/>
              <a:t>Edit Master text styles</a:t>
            </a:r>
          </a:p>
        </p:txBody>
      </p:sp>
      <p:sp>
        <p:nvSpPr>
          <p:cNvPr id="2" name="Title 1"/>
          <p:cNvSpPr>
            <a:spLocks noGrp="1"/>
          </p:cNvSpPr>
          <p:nvPr>
            <p:ph type="title" hasCustomPrompt="1"/>
          </p:nvPr>
        </p:nvSpPr>
        <p:spPr bwMode="ltGray">
          <a:xfrm>
            <a:off x="7213600" y="280278"/>
            <a:ext cx="4641006" cy="2397608"/>
          </a:xfrm>
        </p:spPr>
        <p:txBody>
          <a:bodyPr anchor="ctr" anchorCtr="0"/>
          <a:lstStyle>
            <a:lvl1pPr algn="ctr">
              <a:defRPr>
                <a:solidFill>
                  <a:schemeClr val="accent1"/>
                </a:solidFill>
              </a:defRPr>
            </a:lvl1pPr>
          </a:lstStyle>
          <a:p>
            <a:r>
              <a:rPr lang="en-US" noProof="0"/>
              <a:t>CLICK TO EDIT MASTER TITLE STYLE</a:t>
            </a:r>
          </a:p>
        </p:txBody>
      </p:sp>
      <p:sp>
        <p:nvSpPr>
          <p:cNvPr id="12" name="Freeform 6" title="Page Number Shape">
            <a:extLst>
              <a:ext uri="{FF2B5EF4-FFF2-40B4-BE49-F238E27FC236}">
                <a16:creationId xmlns:a16="http://schemas.microsoft.com/office/drawing/2014/main" id="{B162E9BD-1CEB-41D5-8DEB-7C5EDF3B01C3}"/>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Tree>
    <p:extLst>
      <p:ext uri="{BB962C8B-B14F-4D97-AF65-F5344CB8AC3E}">
        <p14:creationId xmlns:p14="http://schemas.microsoft.com/office/powerpoint/2010/main" val="1468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3" name="Text Placeholder 2"/>
          <p:cNvSpPr>
            <a:spLocks noGrp="1"/>
          </p:cNvSpPr>
          <p:nvPr>
            <p:ph type="body" idx="1" hasCustomPrompt="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hasCustomPrompt="1"/>
          </p:nvPr>
        </p:nvSpPr>
        <p:spPr>
          <a:xfrm>
            <a:off x="5181600" y="1526671"/>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hasCustomPrompt="1"/>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hasCustomPrompt="1"/>
          </p:nvPr>
        </p:nvSpPr>
        <p:spPr>
          <a:xfrm>
            <a:off x="5181600" y="4669432"/>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A272C437-5C9D-4B1A-9C56-1C544AB8146E}" type="datetime8">
              <a:rPr lang="en-US" noProof="0" smtClean="0"/>
              <a:t>2/23/2020 10:45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826767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noProof="0" smtClean="0"/>
              <a:t>2/23/2020 10:45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10" name="Content Placeholder 2">
            <a:extLst>
              <a:ext uri="{FF2B5EF4-FFF2-40B4-BE49-F238E27FC236}">
                <a16:creationId xmlns:a16="http://schemas.microsoft.com/office/drawing/2014/main" id="{A1651A72-6E17-4CF4-8218-285FCAC88EC4}"/>
              </a:ext>
            </a:extLst>
          </p:cNvPr>
          <p:cNvSpPr>
            <a:spLocks noGrp="1"/>
          </p:cNvSpPr>
          <p:nvPr>
            <p:ph sz="half" idx="1" hasCustomPrompt="1"/>
          </p:nvPr>
        </p:nvSpPr>
        <p:spPr>
          <a:xfrm>
            <a:off x="5181600" y="557784"/>
            <a:ext cx="6248400" cy="230796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3">
            <a:extLst>
              <a:ext uri="{FF2B5EF4-FFF2-40B4-BE49-F238E27FC236}">
                <a16:creationId xmlns:a16="http://schemas.microsoft.com/office/drawing/2014/main" id="{E2A31231-1080-4CC0-9896-EF779EE27CB5}"/>
              </a:ext>
            </a:extLst>
          </p:cNvPr>
          <p:cNvSpPr>
            <a:spLocks noGrp="1"/>
          </p:cNvSpPr>
          <p:nvPr>
            <p:ph sz="half" idx="2" hasCustomPrompt="1"/>
          </p:nvPr>
        </p:nvSpPr>
        <p:spPr>
          <a:xfrm>
            <a:off x="5165121" y="2950589"/>
            <a:ext cx="6188679" cy="256324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60327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noProof="0" smtClean="0"/>
              <a:t>2/23/2020 10:45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723952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F2D3B-BB2C-4EA8-8616-6D874F8BB777}" type="datetime8">
              <a:rPr lang="en-US" noProof="0" smtClean="0"/>
              <a:t>2/23/2020 10:45 PM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4" name="Slide Number Placeholder 3"/>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499539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3" name="Content Placeholder 2"/>
          <p:cNvSpPr>
            <a:spLocks noGrp="1"/>
          </p:cNvSpPr>
          <p:nvPr>
            <p:ph idx="1" hasCustomPrompt="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D685E975-0B6B-4B58-A4AA-C8F33B87478E}" type="datetime8">
              <a:rPr lang="en-US" noProof="0" smtClean="0"/>
              <a:t>2/23/2020 10:45 PM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840368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D685E975-0B6B-4B58-A4AA-C8F33B87478E}" type="datetime8">
              <a:rPr lang="en-US" noProof="0" smtClean="0"/>
              <a:t>2/23/2020 10:45 PM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Picture Placeholder 2">
            <a:extLst>
              <a:ext uri="{FF2B5EF4-FFF2-40B4-BE49-F238E27FC236}">
                <a16:creationId xmlns:a16="http://schemas.microsoft.com/office/drawing/2014/main" id="{B3A5F786-D848-499D-B37D-96CF11DE90DB}"/>
              </a:ext>
            </a:extLst>
          </p:cNvPr>
          <p:cNvSpPr>
            <a:spLocks noGrp="1"/>
          </p:cNvSpPr>
          <p:nvPr>
            <p:ph type="pic" idx="1"/>
          </p:nvPr>
        </p:nvSpPr>
        <p:spPr>
          <a:xfrm>
            <a:off x="5183188" y="555480"/>
            <a:ext cx="6246812" cy="53055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417262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Arc 220">
            <a:extLst>
              <a:ext uri="{FF2B5EF4-FFF2-40B4-BE49-F238E27FC236}">
                <a16:creationId xmlns:a16="http://schemas.microsoft.com/office/drawing/2014/main" id="{32E2B889-41FC-4724-93F6-48A4DEF90230}"/>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40589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1160586" y="0"/>
            <a:ext cx="4853352"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656283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692294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0CEE1DAB-B868-4EEB-BD54-B9BAB6F58361}" type="datetime8">
              <a:rPr lang="en-US" noProof="0" smtClean="0"/>
              <a:t>2/23/2020 10:45 PM</a:t>
            </a:fld>
            <a:endParaRPr lang="en-US" noProof="0"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r>
              <a:rPr lang="en-US" noProof="0" dirty="0"/>
              <a:t>Add a footer</a:t>
            </a:r>
          </a:p>
          <a:p>
            <a:endParaRPr lang="en-US" noProof="0"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3771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7011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323530" y="6357257"/>
            <a:ext cx="11868470"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323530" y="6349287"/>
            <a:ext cx="565116" cy="34760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1716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3994321" y="809154"/>
            <a:ext cx="4427783" cy="53238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973643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525A88A9-102E-4111-86E0-D51E9CB704AA}" type="datetime8">
              <a:rPr lang="en-US" noProof="0" smtClean="0"/>
              <a:t>2/23/2020 10:45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069934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3833906" cy="2278772"/>
          </a:xfrm>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A346BD67-B37A-4DEF-9054-A91A6B18355E}" type="datetime8">
              <a:rPr lang="en-US" noProof="0" smtClean="0"/>
              <a:t>2/23/2020 10:45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1" y="2981325"/>
            <a:ext cx="1866900" cy="2828925"/>
          </a:xfrm>
        </p:spPr>
        <p:txBody>
          <a:bodyPr/>
          <a:lstStyle/>
          <a:p>
            <a:pPr lvl="0"/>
            <a:r>
              <a:rPr lang="en-US" noProof="0"/>
              <a:t>Edit Master text styles</a:t>
            </a:r>
          </a:p>
        </p:txBody>
      </p:sp>
      <p:sp>
        <p:nvSpPr>
          <p:cNvPr id="9" name="Content Placeholder 7">
            <a:extLst>
              <a:ext uri="{FF2B5EF4-FFF2-40B4-BE49-F238E27FC236}">
                <a16:creationId xmlns:a16="http://schemas.microsoft.com/office/drawing/2014/main" id="{E983FCBB-03A1-486A-BDE2-92BD88EA0FCF}"/>
              </a:ext>
            </a:extLst>
          </p:cNvPr>
          <p:cNvSpPr>
            <a:spLocks noGrp="1"/>
          </p:cNvSpPr>
          <p:nvPr>
            <p:ph sz="quarter" idx="14" hasCustomPrompt="1"/>
          </p:nvPr>
        </p:nvSpPr>
        <p:spPr>
          <a:xfrm>
            <a:off x="2729006" y="2981325"/>
            <a:ext cx="1866900" cy="2828925"/>
          </a:xfrm>
        </p:spPr>
        <p:txBody>
          <a:bodyPr/>
          <a:lstStyle/>
          <a:p>
            <a:pPr lvl="0"/>
            <a:r>
              <a:rPr lang="en-US" noProof="0"/>
              <a:t>Edit Master text styles</a:t>
            </a:r>
          </a:p>
        </p:txBody>
      </p:sp>
    </p:spTree>
    <p:extLst>
      <p:ext uri="{BB962C8B-B14F-4D97-AF65-F5344CB8AC3E}">
        <p14:creationId xmlns:p14="http://schemas.microsoft.com/office/powerpoint/2010/main" val="3211365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3432B8B-A85D-47CE-98BC-3DF0B2F26AF4}"/>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6375400" y="431747"/>
            <a:ext cx="5105400" cy="684633"/>
          </a:xfrm>
        </p:spPr>
        <p:txBody>
          <a:bodyPr/>
          <a:lstStyle>
            <a:lvl1pPr algn="ctr">
              <a:defRPr/>
            </a:lvl1pPr>
          </a:lstStyle>
          <a:p>
            <a:r>
              <a:rPr lang="en-US" noProof="0"/>
              <a:t>Click to edit Master title style</a:t>
            </a:r>
          </a:p>
        </p:txBody>
      </p:sp>
      <p:sp>
        <p:nvSpPr>
          <p:cNvPr id="3" name="Content Placeholder 2"/>
          <p:cNvSpPr>
            <a:spLocks noGrp="1"/>
          </p:cNvSpPr>
          <p:nvPr>
            <p:ph idx="1" hasCustomPrompt="1"/>
          </p:nvPr>
        </p:nvSpPr>
        <p:spPr>
          <a:xfrm>
            <a:off x="7088800" y="1468316"/>
            <a:ext cx="4831664" cy="3865070"/>
          </a:xfrm>
        </p:spPr>
        <p:txBody>
          <a:bodyPr anchor="ctr" anchorCtr="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F39235B7-901B-460F-BE63-E630BF7AD92D}" type="datetime8">
              <a:rPr lang="en-US" noProof="0" smtClean="0"/>
              <a:t>2/23/2020 10:45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654163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bwMode="ltGray">
          <a:xfrm>
            <a:off x="762000" y="305678"/>
            <a:ext cx="10667998" cy="1002422"/>
          </a:xfrm>
        </p:spPr>
        <p:txBody>
          <a:bodyPr anchor="ctr" anchorCtr="0"/>
          <a:lstStyle>
            <a:lvl1pPr algn="ctr">
              <a:defRPr>
                <a:solidFill>
                  <a:schemeClr val="accent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p>
            <a:fld id="{B3601C1E-44EC-4ED6-87AC-7B26C9BC7568}" type="datetime8">
              <a:rPr lang="en-US" noProof="0" smtClean="0"/>
              <a:t>2/23/2020 10:45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443527"/>
            <a:ext cx="3348000" cy="2291676"/>
          </a:xfrm>
        </p:spPr>
        <p:txBody>
          <a:bodyPr/>
          <a:lstStyle/>
          <a:p>
            <a:pPr lvl="0"/>
            <a:r>
              <a:rPr lang="en-US" noProof="0"/>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5" name="Content Placeholder 7">
            <a:extLst>
              <a:ext uri="{FF2B5EF4-FFF2-40B4-BE49-F238E27FC236}">
                <a16:creationId xmlns:a16="http://schemas.microsoft.com/office/drawing/2014/main" id="{AF3C3132-3E24-455C-9341-F3767C087D59}"/>
              </a:ext>
            </a:extLst>
          </p:cNvPr>
          <p:cNvSpPr>
            <a:spLocks noGrp="1"/>
          </p:cNvSpPr>
          <p:nvPr>
            <p:ph sz="quarter" idx="14" hasCustomPrompt="1"/>
          </p:nvPr>
        </p:nvSpPr>
        <p:spPr>
          <a:xfrm>
            <a:off x="4421999" y="2443527"/>
            <a:ext cx="3348000" cy="2291676"/>
          </a:xfrm>
        </p:spPr>
        <p:txBody>
          <a:bodyPr/>
          <a:lstStyle/>
          <a:p>
            <a:pPr lvl="0"/>
            <a:r>
              <a:rPr lang="en-US" noProof="0"/>
              <a:t>Edit Master text styles</a:t>
            </a:r>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443527"/>
            <a:ext cx="3348000" cy="2291676"/>
          </a:xfrm>
        </p:spPr>
        <p:txBody>
          <a:bodyPr/>
          <a:lstStyle/>
          <a:p>
            <a:pPr lvl="0"/>
            <a:r>
              <a:rPr lang="en-US" noProof="0"/>
              <a:t>Edit Master text styles</a:t>
            </a:r>
          </a:p>
        </p:txBody>
      </p:sp>
    </p:spTree>
    <p:extLst>
      <p:ext uri="{BB962C8B-B14F-4D97-AF65-F5344CB8AC3E}">
        <p14:creationId xmlns:p14="http://schemas.microsoft.com/office/powerpoint/2010/main" val="362781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bg bwMode="grayWhite">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8E5ED0-7922-414F-9B0F-CA82F0A3C660}"/>
              </a:ext>
            </a:extLst>
          </p:cNvPr>
          <p:cNvSpPr/>
          <p:nvPr userDrawn="1"/>
        </p:nvSpPr>
        <p:spPr>
          <a:xfrm>
            <a:off x="0" y="1540330"/>
            <a:ext cx="12192000" cy="4715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a:xfrm>
            <a:off x="7628571" y="6314440"/>
            <a:ext cx="3814856" cy="365125"/>
          </a:xfrm>
        </p:spPr>
        <p:txBody>
          <a:bodyPr/>
          <a:lstStyle/>
          <a:p>
            <a:fld id="{4AE13B8D-7A39-483F-9092-AB66B2338492}" type="datetime8">
              <a:rPr lang="en-US" noProof="0" smtClean="0"/>
              <a:t>2/23/2020 10:45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875327"/>
            <a:ext cx="3348000" cy="2291676"/>
          </a:xfrm>
        </p:spPr>
        <p:txBody>
          <a:bodyPr anchor="ctr" anchorCtr="0"/>
          <a:lstStyle/>
          <a:p>
            <a:pPr lvl="0"/>
            <a:r>
              <a:rPr lang="en-US" noProof="0"/>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875327"/>
            <a:ext cx="3348000" cy="2291676"/>
          </a:xfrm>
        </p:spPr>
        <p:txBody>
          <a:bodyPr anchor="ctr" anchorCtr="0"/>
          <a:lstStyle/>
          <a:p>
            <a:pPr lvl="0"/>
            <a:r>
              <a:rPr lang="en-US" noProof="0"/>
              <a:t>Edit Master text styles</a:t>
            </a:r>
          </a:p>
        </p:txBody>
      </p:sp>
      <p:sp>
        <p:nvSpPr>
          <p:cNvPr id="3" name="Title 2">
            <a:extLst>
              <a:ext uri="{FF2B5EF4-FFF2-40B4-BE49-F238E27FC236}">
                <a16:creationId xmlns:a16="http://schemas.microsoft.com/office/drawing/2014/main" id="{8C4C76CE-242A-40DC-B9BA-9F6CD2FEBA09}"/>
              </a:ext>
            </a:extLst>
          </p:cNvPr>
          <p:cNvSpPr>
            <a:spLocks noGrp="1"/>
          </p:cNvSpPr>
          <p:nvPr>
            <p:ph type="title" hasCustomPrompt="1"/>
          </p:nvPr>
        </p:nvSpPr>
        <p:spPr bwMode="ltGray">
          <a:xfrm>
            <a:off x="761999" y="280278"/>
            <a:ext cx="10676571" cy="1002422"/>
          </a:xfrm>
        </p:spPr>
        <p:txBody>
          <a:bodyPr anchor="ctr" anchorCtr="0"/>
          <a:lstStyle>
            <a:lvl1pPr algn="ctr">
              <a:defRPr>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2566890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352848"/>
            <a:ext cx="10667998" cy="1002422"/>
          </a:xfrm>
        </p:spPr>
        <p:txBody>
          <a:bodyPr anchor="ctr" anchorCtr="0"/>
          <a:lstStyle>
            <a:lvl1pPr algn="l">
              <a:defRPr/>
            </a:lvl1pPr>
          </a:lstStyle>
          <a:p>
            <a:r>
              <a:rPr lang="en-US" noProof="0"/>
              <a:t>CLICK TO EDIT MASTER TITLE STYLE</a:t>
            </a:r>
          </a:p>
        </p:txBody>
      </p:sp>
      <p:sp>
        <p:nvSpPr>
          <p:cNvPr id="3" name="Content Placeholder 2"/>
          <p:cNvSpPr>
            <a:spLocks noGrp="1"/>
          </p:cNvSpPr>
          <p:nvPr>
            <p:ph idx="1" hasCustomPrompt="1"/>
          </p:nvPr>
        </p:nvSpPr>
        <p:spPr>
          <a:xfrm>
            <a:off x="8848724" y="1534886"/>
            <a:ext cx="2581273" cy="427536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7A1B421F-7852-47A7-8672-3F4B3DC607FF}" type="datetime8">
              <a:rPr lang="en-US" noProof="0" smtClean="0"/>
              <a:t>2/23/2020 10:45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0" y="1534886"/>
            <a:ext cx="7829550" cy="4275365"/>
          </a:xfrm>
        </p:spPr>
        <p:txBody>
          <a:bodyPr/>
          <a:lstStyle/>
          <a:p>
            <a:pPr lvl="0"/>
            <a:r>
              <a:rPr lang="en-US" noProof="0"/>
              <a:t>Edit Master text styles</a:t>
            </a:r>
          </a:p>
        </p:txBody>
      </p:sp>
    </p:spTree>
    <p:extLst>
      <p:ext uri="{BB962C8B-B14F-4D97-AF65-F5344CB8AC3E}">
        <p14:creationId xmlns:p14="http://schemas.microsoft.com/office/powerpoint/2010/main" val="249747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right Conten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768376-ED37-468E-9A28-4A8C73222CFB}"/>
              </a:ext>
            </a:extLst>
          </p:cNvPr>
          <p:cNvSpPr/>
          <p:nvPr userDrawn="1"/>
        </p:nvSpPr>
        <p:spPr>
          <a:xfrm>
            <a:off x="5263637" y="0"/>
            <a:ext cx="6928363"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Date Placeholder 1"/>
          <p:cNvSpPr>
            <a:spLocks noGrp="1"/>
          </p:cNvSpPr>
          <p:nvPr>
            <p:ph type="dt" sz="half" idx="10"/>
          </p:nvPr>
        </p:nvSpPr>
        <p:spPr/>
        <p:txBody>
          <a:bodyPr/>
          <a:lstStyle/>
          <a:p>
            <a:fld id="{6A1CE990-BAB9-4562-95E3-50660C2796F3}" type="datetime8">
              <a:rPr lang="en-US" noProof="0" smtClean="0"/>
              <a:t>2/23/2020 10:45 PM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6" name="Content Placeholder 12">
            <a:extLst>
              <a:ext uri="{FF2B5EF4-FFF2-40B4-BE49-F238E27FC236}">
                <a16:creationId xmlns:a16="http://schemas.microsoft.com/office/drawing/2014/main" id="{DEDD3AEB-5731-4BFB-B455-2CAA76BB8C15}"/>
              </a:ext>
            </a:extLst>
          </p:cNvPr>
          <p:cNvSpPr>
            <a:spLocks noGrp="1"/>
          </p:cNvSpPr>
          <p:nvPr>
            <p:ph idx="1" hasCustomPrompt="1"/>
          </p:nvPr>
        </p:nvSpPr>
        <p:spPr>
          <a:xfrm>
            <a:off x="6322695" y="358646"/>
            <a:ext cx="5505450" cy="5896056"/>
          </a:xfrm>
        </p:spPr>
        <p:txBody>
          <a:bodyPr anchor="ctr" anchorCtr="0">
            <a:normAutofit/>
          </a:bodyPr>
          <a:lstStyle>
            <a:lvl1pPr>
              <a:defRPr sz="2800"/>
            </a:lvl1pPr>
          </a:lstStyle>
          <a:p>
            <a:pPr marL="0" lvl="0" indent="0">
              <a:lnSpc>
                <a:spcPct val="100000"/>
              </a:lnSpc>
              <a:spcAft>
                <a:spcPts val="2400"/>
              </a:spcAft>
              <a:buNone/>
            </a:pPr>
            <a:r>
              <a:rPr lang="en-US" sz="3200" noProof="0">
                <a:cs typeface="Segoe UI" panose="020B0502040204020203" pitchFamily="34" charset="0"/>
              </a:rPr>
              <a:t>Edit Master text styles</a:t>
            </a:r>
          </a:p>
        </p:txBody>
      </p:sp>
      <p:sp>
        <p:nvSpPr>
          <p:cNvPr id="8" name="Freeform 6" title="Page Number Shape">
            <a:extLst>
              <a:ext uri="{FF2B5EF4-FFF2-40B4-BE49-F238E27FC236}">
                <a16:creationId xmlns:a16="http://schemas.microsoft.com/office/drawing/2014/main" id="{F054F317-CFFE-48EF-91D4-872C9FE7043D}"/>
              </a:ext>
            </a:extLst>
          </p:cNvPr>
          <p:cNvSpPr/>
          <p:nvPr userDrawn="1"/>
        </p:nvSpPr>
        <p:spPr bwMode="auto">
          <a:xfrm>
            <a:off x="11793378"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11" name="Title 10">
            <a:extLst>
              <a:ext uri="{FF2B5EF4-FFF2-40B4-BE49-F238E27FC236}">
                <a16:creationId xmlns:a16="http://schemas.microsoft.com/office/drawing/2014/main" id="{0D58896D-DB7B-49E4-87EC-67CEAB2EF53C}"/>
              </a:ext>
            </a:extLst>
          </p:cNvPr>
          <p:cNvSpPr>
            <a:spLocks noGrp="1"/>
          </p:cNvSpPr>
          <p:nvPr>
            <p:ph type="title" hasCustomPrompt="1"/>
          </p:nvPr>
        </p:nvSpPr>
        <p:spPr>
          <a:xfrm>
            <a:off x="707570" y="548792"/>
            <a:ext cx="3833906" cy="4952492"/>
          </a:xfrm>
        </p:spPr>
        <p:txBody>
          <a:bodyPr/>
          <a:lstStyle/>
          <a:p>
            <a:r>
              <a:rPr lang="en-US" noProof="0"/>
              <a:t>CLICK TO EDIT MASTER TITLE STYLE</a:t>
            </a:r>
          </a:p>
        </p:txBody>
      </p:sp>
    </p:spTree>
    <p:extLst>
      <p:ext uri="{BB962C8B-B14F-4D97-AF65-F5344CB8AC3E}">
        <p14:creationId xmlns:p14="http://schemas.microsoft.com/office/powerpoint/2010/main" val="399119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noProof="0"/>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9E139DA8-D636-4336-B416-25DD0050B639}" type="datetime8">
              <a:rPr lang="en-US" noProof="0" smtClean="0"/>
              <a:t>2/23/2020 10:45 PM</a:t>
            </a:fld>
            <a:endParaRPr lang="en-US" noProof="0"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r>
              <a:rPr lang="en-US" noProof="0" dirty="0"/>
              <a:t>Add a footer </a:t>
            </a:r>
          </a:p>
        </p:txBody>
      </p:sp>
      <p:sp>
        <p:nvSpPr>
          <p:cNvPr id="6" name="Slide Number Placeholder 5"/>
          <p:cNvSpPr>
            <a:spLocks noGrp="1"/>
          </p:cNvSpPr>
          <p:nvPr>
            <p:ph type="sldNum" sz="quarter" idx="4"/>
          </p:nvPr>
        </p:nvSpPr>
        <p:spPr>
          <a:xfrm>
            <a:off x="11784011" y="587179"/>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7AAC19ED-7CFA-4AF2-BE7E-6017F4B12C94}" type="slidenum">
              <a:rPr lang="en-US" noProof="0" smtClean="0"/>
              <a:t>‹#›</a:t>
            </a:fld>
            <a:endParaRPr lang="en-US" noProof="0" dirty="0"/>
          </a:p>
        </p:txBody>
      </p:sp>
      <p:cxnSp>
        <p:nvCxnSpPr>
          <p:cNvPr id="10" name="Straight Connector 9" title="Horizontal Rule Line"/>
          <p:cNvCxnSpPr/>
          <p:nvPr/>
        </p:nvCxnSpPr>
        <p:spPr>
          <a:xfrm>
            <a:off x="0" y="6199730"/>
            <a:ext cx="4495800" cy="0"/>
          </a:xfrm>
          <a:prstGeom prst="line">
            <a:avLst/>
          </a:prstGeom>
          <a:ln w="571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871000"/>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73" r:id="rId4"/>
    <p:sldLayoutId id="2147483677" r:id="rId5"/>
    <p:sldLayoutId id="2147483674" r:id="rId6"/>
    <p:sldLayoutId id="2147483679" r:id="rId7"/>
    <p:sldLayoutId id="2147483678" r:id="rId8"/>
    <p:sldLayoutId id="2147483676" r:id="rId9"/>
    <p:sldLayoutId id="2147483675" r:id="rId10"/>
    <p:sldLayoutId id="2147483665" r:id="rId11"/>
    <p:sldLayoutId id="2147483682" r:id="rId12"/>
    <p:sldLayoutId id="2147483681" r:id="rId13"/>
    <p:sldLayoutId id="2147483667" r:id="rId14"/>
    <p:sldLayoutId id="2147483668" r:id="rId15"/>
    <p:sldLayoutId id="2147483680" r:id="rId16"/>
    <p:sldLayoutId id="2147483683" r:id="rId17"/>
    <p:sldLayoutId id="2147483684" r:id="rId18"/>
    <p:sldLayoutId id="2147483685" r:id="rId19"/>
    <p:sldLayoutId id="2147483686" r:id="rId20"/>
    <p:sldLayoutId id="2147483687" r:id="rId21"/>
    <p:sldLayoutId id="2147483688" r:id="rId22"/>
  </p:sldLayoutIdLst>
  <p:hf hdr="0" ftr="0" dt="0"/>
  <p:txStyles>
    <p:titleStyle>
      <a:lvl1pPr algn="r" defTabSz="914400" rtl="0" eaLnBrk="1" latinLnBrk="0" hangingPunct="1">
        <a:lnSpc>
          <a:spcPct val="90000"/>
        </a:lnSpc>
        <a:spcBef>
          <a:spcPct val="0"/>
        </a:spcBef>
        <a:buNone/>
        <a:defRPr sz="5000" b="0" i="0"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jp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e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1.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Layout" Target="../slideLayouts/slideLayout2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60.jpg"/><Relationship Id="rId7" Type="http://schemas.openxmlformats.org/officeDocument/2006/relationships/image" Target="../media/image64.jpg"/><Relationship Id="rId2" Type="http://schemas.openxmlformats.org/officeDocument/2006/relationships/image" Target="../media/image59.png"/><Relationship Id="rId1" Type="http://schemas.openxmlformats.org/officeDocument/2006/relationships/slideLayout" Target="../slideLayouts/slideLayout21.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s>
</file>

<file path=ppt/slides/_rels/slide33.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jpeg"/><Relationship Id="rId2" Type="http://schemas.openxmlformats.org/officeDocument/2006/relationships/image" Target="../media/image68.png"/><Relationship Id="rId1" Type="http://schemas.openxmlformats.org/officeDocument/2006/relationships/slideLayout" Target="../slideLayouts/slideLayout2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1.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device&#10;&#10;Description automatically generated">
            <a:extLst>
              <a:ext uri="{FF2B5EF4-FFF2-40B4-BE49-F238E27FC236}">
                <a16:creationId xmlns:a16="http://schemas.microsoft.com/office/drawing/2014/main" id="{C3E0F38D-FD6D-4767-ACF3-44A55C5B0C1B}"/>
              </a:ext>
            </a:extLst>
          </p:cNvPr>
          <p:cNvPicPr>
            <a:picLocks noChangeAspect="1"/>
          </p:cNvPicPr>
          <p:nvPr/>
        </p:nvPicPr>
        <p:blipFill>
          <a:blip r:embed="rId2">
            <a:alphaModFix amt="50000"/>
          </a:blip>
          <a:stretch>
            <a:fillRect/>
          </a:stretch>
        </p:blipFill>
        <p:spPr>
          <a:xfrm rot="20426477">
            <a:off x="368121" y="3869324"/>
            <a:ext cx="3205455" cy="232791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C478B3CD-9828-4280-95EC-5F9D73400FF8}"/>
              </a:ext>
            </a:extLst>
          </p:cNvPr>
          <p:cNvSpPr>
            <a:spLocks noGrp="1"/>
          </p:cNvSpPr>
          <p:nvPr>
            <p:ph type="ctrTitle"/>
          </p:nvPr>
        </p:nvSpPr>
        <p:spPr bwMode="white">
          <a:xfrm>
            <a:off x="2503084" y="1670583"/>
            <a:ext cx="8935151" cy="2188992"/>
          </a:xfrm>
        </p:spPr>
        <p:txBody>
          <a:bodyPr/>
          <a:lstStyle/>
          <a:p>
            <a:r>
              <a:rPr lang="en-US" sz="8000" dirty="0">
                <a:solidFill>
                  <a:schemeClr val="tx1"/>
                </a:solidFill>
              </a:rPr>
              <a:t>Can software engineer’s save human being ? </a:t>
            </a:r>
            <a:br>
              <a:rPr lang="en-US" sz="8000" dirty="0">
                <a:solidFill>
                  <a:schemeClr val="tx1"/>
                </a:solidFill>
              </a:rPr>
            </a:br>
            <a:r>
              <a:rPr lang="en-US" sz="8000" dirty="0">
                <a:solidFill>
                  <a:schemeClr val="tx1"/>
                </a:solidFill>
              </a:rPr>
              <a:t>SE </a:t>
            </a:r>
            <a:r>
              <a:rPr lang="en-US" sz="8000" dirty="0">
                <a:solidFill>
                  <a:schemeClr val="accent1"/>
                </a:solidFill>
              </a:rPr>
              <a:t>101</a:t>
            </a:r>
          </a:p>
        </p:txBody>
      </p:sp>
      <p:sp>
        <p:nvSpPr>
          <p:cNvPr id="3" name="Subtitle 2">
            <a:extLst>
              <a:ext uri="{FF2B5EF4-FFF2-40B4-BE49-F238E27FC236}">
                <a16:creationId xmlns:a16="http://schemas.microsoft.com/office/drawing/2014/main" id="{5A9A3178-CB65-4687-BC8A-DBB6F3C6EF12}"/>
              </a:ext>
            </a:extLst>
          </p:cNvPr>
          <p:cNvSpPr>
            <a:spLocks noGrp="1"/>
          </p:cNvSpPr>
          <p:nvPr>
            <p:ph type="subTitle" idx="1"/>
          </p:nvPr>
        </p:nvSpPr>
        <p:spPr>
          <a:xfrm>
            <a:off x="8260171" y="5727103"/>
            <a:ext cx="3751236" cy="1052898"/>
          </a:xfrm>
        </p:spPr>
        <p:txBody>
          <a:bodyPr>
            <a:normAutofit fontScale="70000" lnSpcReduction="20000"/>
          </a:bodyPr>
          <a:lstStyle/>
          <a:p>
            <a:pPr algn="l">
              <a:lnSpc>
                <a:spcPct val="100000"/>
              </a:lnSpc>
            </a:pPr>
            <a:r>
              <a:rPr lang="en-US" sz="3200" dirty="0">
                <a:solidFill>
                  <a:schemeClr val="tx1"/>
                </a:solidFill>
                <a:cs typeface="Segoe UI" panose="020B0502040204020203" pitchFamily="34" charset="0"/>
              </a:rPr>
              <a:t>GAYAN SAMUDITHA</a:t>
            </a:r>
          </a:p>
          <a:p>
            <a:pPr algn="l">
              <a:lnSpc>
                <a:spcPct val="100000"/>
              </a:lnSpc>
            </a:pPr>
            <a:r>
              <a:rPr lang="en-US" sz="2400" dirty="0">
                <a:solidFill>
                  <a:schemeClr val="tx1"/>
                </a:solidFill>
                <a:cs typeface="Segoe UI" panose="020B0502040204020203" pitchFamily="34" charset="0"/>
              </a:rPr>
              <a:t>B.Eng. (Hon’s) Software Engineering</a:t>
            </a:r>
          </a:p>
          <a:p>
            <a:pPr algn="l">
              <a:lnSpc>
                <a:spcPct val="100000"/>
              </a:lnSpc>
            </a:pPr>
            <a:r>
              <a:rPr lang="en-US" sz="2400" dirty="0">
                <a:solidFill>
                  <a:schemeClr val="tx1"/>
                </a:solidFill>
                <a:cs typeface="Segoe UI" panose="020B0502040204020203" pitchFamily="34" charset="0"/>
              </a:rPr>
              <a:t>University of Westminster, UK.</a:t>
            </a:r>
          </a:p>
        </p:txBody>
      </p:sp>
      <p:sp>
        <p:nvSpPr>
          <p:cNvPr id="4" name="Slide Number Placeholder 3" hidden="1">
            <a:extLst>
              <a:ext uri="{FF2B5EF4-FFF2-40B4-BE49-F238E27FC236}">
                <a16:creationId xmlns:a16="http://schemas.microsoft.com/office/drawing/2014/main" id="{192D9B22-CA63-4CDB-8957-40947F45B732}"/>
              </a:ext>
            </a:extLst>
          </p:cNvPr>
          <p:cNvSpPr>
            <a:spLocks noGrp="1"/>
          </p:cNvSpPr>
          <p:nvPr>
            <p:ph type="sldNum" sz="quarter" idx="12"/>
          </p:nvPr>
        </p:nvSpPr>
        <p:spPr/>
        <p:txBody>
          <a:bodyPr/>
          <a:lstStyle/>
          <a:p>
            <a:fld id="{7AAC19ED-7CFA-4AF2-BE7E-6017F4B12C94}" type="slidenum">
              <a:rPr lang="en-US" smtClean="0"/>
              <a:t>1</a:t>
            </a:fld>
            <a:endParaRPr lang="en-US" dirty="0"/>
          </a:p>
        </p:txBody>
      </p:sp>
      <p:grpSp>
        <p:nvGrpSpPr>
          <p:cNvPr id="6" name="Group 5">
            <a:extLst>
              <a:ext uri="{FF2B5EF4-FFF2-40B4-BE49-F238E27FC236}">
                <a16:creationId xmlns:a16="http://schemas.microsoft.com/office/drawing/2014/main" id="{698C1723-6BE3-4292-90F2-43C7A22F5038}"/>
              </a:ext>
              <a:ext uri="{C183D7F6-B498-43B3-948B-1728B52AA6E4}">
                <adec:decorative xmlns:adec="http://schemas.microsoft.com/office/drawing/2017/decorative" val="1"/>
              </a:ext>
            </a:extLst>
          </p:cNvPr>
          <p:cNvGrpSpPr/>
          <p:nvPr/>
        </p:nvGrpSpPr>
        <p:grpSpPr bwMode="white">
          <a:xfrm>
            <a:off x="2503084" y="397847"/>
            <a:ext cx="9208390" cy="4149970"/>
            <a:chOff x="2989385" y="1679331"/>
            <a:chExt cx="7376746" cy="2681654"/>
          </a:xfrm>
        </p:grpSpPr>
        <p:cxnSp>
          <p:nvCxnSpPr>
            <p:cNvPr id="7" name="Straight Connector 6">
              <a:extLst>
                <a:ext uri="{FF2B5EF4-FFF2-40B4-BE49-F238E27FC236}">
                  <a16:creationId xmlns:a16="http://schemas.microsoft.com/office/drawing/2014/main" id="{EFF9A4E4-33FF-4BA5-9A1C-6E8B73621BEB}"/>
                </a:ext>
              </a:extLst>
            </p:cNvPr>
            <p:cNvCxnSpPr/>
            <p:nvPr/>
          </p:nvCxnSpPr>
          <p:spPr bwMode="white">
            <a:xfrm>
              <a:off x="2989385" y="1679331"/>
              <a:ext cx="737674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168D7F-9049-4135-9731-02DB8D3CD4C9}"/>
                </a:ext>
              </a:extLst>
            </p:cNvPr>
            <p:cNvCxnSpPr/>
            <p:nvPr/>
          </p:nvCxnSpPr>
          <p:spPr bwMode="white">
            <a:xfrm>
              <a:off x="10366130" y="1688123"/>
              <a:ext cx="0" cy="267286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19D412-8FFA-4958-A76C-EB9E1F690AD9}"/>
                </a:ext>
              </a:extLst>
            </p:cNvPr>
            <p:cNvCxnSpPr/>
            <p:nvPr/>
          </p:nvCxnSpPr>
          <p:spPr bwMode="white">
            <a:xfrm>
              <a:off x="2989385" y="1679331"/>
              <a:ext cx="0" cy="2674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5B0E36-8696-452F-958E-984FBF104D99}"/>
                </a:ext>
              </a:extLst>
            </p:cNvPr>
            <p:cNvCxnSpPr/>
            <p:nvPr/>
          </p:nvCxnSpPr>
          <p:spPr bwMode="white">
            <a:xfrm>
              <a:off x="2989385" y="4354131"/>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F49821-5888-450B-ABA1-D4D7B73EC2AB}"/>
                </a:ext>
              </a:extLst>
            </p:cNvPr>
            <p:cNvCxnSpPr/>
            <p:nvPr/>
          </p:nvCxnSpPr>
          <p:spPr bwMode="white">
            <a:xfrm>
              <a:off x="8625254" y="4360985"/>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7516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D45882-38B6-4B49-95A4-E76A890F275C}"/>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8442665" y="1367902"/>
            <a:ext cx="3684232" cy="3667858"/>
          </a:xfrm>
          <a:prstGeom prst="rect">
            <a:avLst/>
          </a:prstGeom>
        </p:spPr>
      </p:pic>
      <p:sp>
        <p:nvSpPr>
          <p:cNvPr id="3" name="Rectangle 2">
            <a:extLst>
              <a:ext uri="{FF2B5EF4-FFF2-40B4-BE49-F238E27FC236}">
                <a16:creationId xmlns:a16="http://schemas.microsoft.com/office/drawing/2014/main" id="{EC29A22F-CB0C-4C41-BF3B-ED4739B6649D}"/>
              </a:ext>
            </a:extLst>
          </p:cNvPr>
          <p:cNvSpPr/>
          <p:nvPr/>
        </p:nvSpPr>
        <p:spPr>
          <a:xfrm>
            <a:off x="349189" y="170479"/>
            <a:ext cx="8496231" cy="5311967"/>
          </a:xfrm>
          <a:prstGeom prst="rect">
            <a:avLst/>
          </a:prstGeom>
        </p:spPr>
        <p:txBody>
          <a:bodyPr wrap="square">
            <a:spAutoFit/>
          </a:bodyPr>
          <a:lstStyle/>
          <a:p>
            <a:pPr>
              <a:lnSpc>
                <a:spcPct val="150000"/>
              </a:lnSpc>
              <a:spcBef>
                <a:spcPts val="200"/>
              </a:spcBef>
            </a:pPr>
            <a:r>
              <a:rPr lang="en-US" b="1" u="sng" dirty="0">
                <a:solidFill>
                  <a:srgbClr val="2F5496"/>
                </a:solidFill>
                <a:latin typeface="Calibri" panose="020F0502020204030204" pitchFamily="34" charset="0"/>
                <a:ea typeface="Times New Roman" panose="02020603050405020304" pitchFamily="18" charset="0"/>
              </a:rPr>
              <a:t>General Research Problem Background</a:t>
            </a:r>
          </a:p>
          <a:p>
            <a:pPr marL="171450" indent="-171450" algn="just">
              <a:lnSpc>
                <a:spcPct val="150000"/>
              </a:lnSpc>
              <a:spcAft>
                <a:spcPts val="800"/>
              </a:spcAft>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These clinical trials consist of different laboratory reports, scanning reports, ECG reports, physician’s symptom and examination diagnose reports, demographic factors, scan reports raw data etc. (</a:t>
            </a:r>
            <a:r>
              <a:rPr lang="en-US" sz="1600" b="1" dirty="0" err="1">
                <a:latin typeface="Calibri" panose="020F0502020204030204" pitchFamily="34" charset="0"/>
                <a:ea typeface="Calibri" panose="020F0502020204030204" pitchFamily="34" charset="0"/>
                <a:cs typeface="Times New Roman" panose="02020603050405020304" pitchFamily="18" charset="0"/>
              </a:rPr>
              <a:t>Ambrosy</a:t>
            </a:r>
            <a:r>
              <a:rPr lang="en-US" sz="1600" b="1" dirty="0">
                <a:latin typeface="Calibri" panose="020F0502020204030204" pitchFamily="34" charset="0"/>
                <a:ea typeface="Calibri" panose="020F0502020204030204" pitchFamily="34" charset="0"/>
                <a:cs typeface="Times New Roman" panose="02020603050405020304" pitchFamily="18" charset="0"/>
              </a:rPr>
              <a:t> et al., 2014, p1123–1133). </a:t>
            </a:r>
          </a:p>
          <a:p>
            <a:pPr marL="171450" indent="-171450" algn="just">
              <a:lnSpc>
                <a:spcPct val="150000"/>
              </a:lnSpc>
              <a:spcAft>
                <a:spcPts val="800"/>
              </a:spcAft>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Clinical records as electronic health records (EH2R data). EHR data are the mostly all these clinical records that include vary of raw data on clinical trials (</a:t>
            </a:r>
            <a:r>
              <a:rPr lang="en-US" sz="1600" b="1" dirty="0" err="1">
                <a:latin typeface="Calibri" panose="020F0502020204030204" pitchFamily="34" charset="0"/>
                <a:ea typeface="Calibri" panose="020F0502020204030204" pitchFamily="34" charset="0"/>
                <a:cs typeface="Times New Roman" panose="02020603050405020304" pitchFamily="18" charset="0"/>
              </a:rPr>
              <a:t>Kini</a:t>
            </a:r>
            <a:r>
              <a:rPr lang="en-US" sz="1600" b="1" dirty="0">
                <a:latin typeface="Calibri" panose="020F0502020204030204" pitchFamily="34" charset="0"/>
                <a:ea typeface="Calibri" panose="020F0502020204030204" pitchFamily="34" charset="0"/>
                <a:cs typeface="Times New Roman" panose="02020603050405020304" pitchFamily="18" charset="0"/>
              </a:rPr>
              <a:t> et al., 2017, p628–640). </a:t>
            </a:r>
          </a:p>
          <a:p>
            <a:pPr marL="171450" indent="-171450" algn="just">
              <a:lnSpc>
                <a:spcPct val="150000"/>
              </a:lnSpc>
              <a:spcAft>
                <a:spcPts val="800"/>
              </a:spcAft>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More explanation on EHR data, it provides huge quantity of data and technically it considers as big data. </a:t>
            </a:r>
          </a:p>
          <a:p>
            <a:pPr marL="171450" indent="-171450" algn="just">
              <a:lnSpc>
                <a:spcPct val="150000"/>
              </a:lnSpc>
              <a:spcAft>
                <a:spcPts val="800"/>
              </a:spcAft>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There are millions of big data (Electronic health records) collecting by hospitals, clinical centers daily. </a:t>
            </a:r>
          </a:p>
          <a:p>
            <a:pPr marL="171450" indent="-171450" algn="just">
              <a:lnSpc>
                <a:spcPct val="150000"/>
              </a:lnSpc>
              <a:spcAft>
                <a:spcPts val="800"/>
              </a:spcAft>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More consider about that technical processes, it will help to analyze these EHR data for do the same manual diagnosis can done by autonomously using machine learning based algorithms in minimum time (</a:t>
            </a:r>
            <a:r>
              <a:rPr lang="en-US" sz="1600" b="1" dirty="0" err="1">
                <a:latin typeface="Calibri" panose="020F0502020204030204" pitchFamily="34" charset="0"/>
                <a:ea typeface="Calibri" panose="020F0502020204030204" pitchFamily="34" charset="0"/>
                <a:cs typeface="Times New Roman" panose="02020603050405020304" pitchFamily="18" charset="0"/>
              </a:rPr>
              <a:t>Denaxas</a:t>
            </a:r>
            <a:r>
              <a:rPr lang="en-US" sz="1600" b="1" dirty="0">
                <a:latin typeface="Calibri" panose="020F0502020204030204" pitchFamily="34" charset="0"/>
                <a:ea typeface="Calibri" panose="020F0502020204030204" pitchFamily="34" charset="0"/>
                <a:cs typeface="Times New Roman" panose="02020603050405020304" pitchFamily="18" charset="0"/>
              </a:rPr>
              <a:t> et al., 2012, p1625–1638). </a:t>
            </a:r>
          </a:p>
        </p:txBody>
      </p:sp>
    </p:spTree>
    <p:extLst>
      <p:ext uri="{BB962C8B-B14F-4D97-AF65-F5344CB8AC3E}">
        <p14:creationId xmlns:p14="http://schemas.microsoft.com/office/powerpoint/2010/main" val="1126914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66E332-7CA7-47F1-9CF0-13E8EF702E95}"/>
              </a:ext>
            </a:extLst>
          </p:cNvPr>
          <p:cNvPicPr>
            <a:picLocks noChangeAspect="1"/>
          </p:cNvPicPr>
          <p:nvPr/>
        </p:nvPicPr>
        <p:blipFill>
          <a:blip r:embed="rId2">
            <a:alphaModFix/>
          </a:blip>
          <a:stretch>
            <a:fillRect/>
          </a:stretch>
        </p:blipFill>
        <p:spPr>
          <a:xfrm>
            <a:off x="127246" y="628974"/>
            <a:ext cx="4776186" cy="4952610"/>
          </a:xfrm>
          <a:prstGeom prst="rect">
            <a:avLst/>
          </a:prstGeom>
        </p:spPr>
      </p:pic>
      <p:sp>
        <p:nvSpPr>
          <p:cNvPr id="2" name="Rectangle 1">
            <a:extLst>
              <a:ext uri="{FF2B5EF4-FFF2-40B4-BE49-F238E27FC236}">
                <a16:creationId xmlns:a16="http://schemas.microsoft.com/office/drawing/2014/main" id="{17AA29FA-8A07-4445-9C77-20EE5343D384}"/>
              </a:ext>
            </a:extLst>
          </p:cNvPr>
          <p:cNvSpPr/>
          <p:nvPr/>
        </p:nvSpPr>
        <p:spPr>
          <a:xfrm>
            <a:off x="4903432" y="551289"/>
            <a:ext cx="7288568" cy="5262979"/>
          </a:xfrm>
          <a:prstGeom prst="rect">
            <a:avLst/>
          </a:prstGeom>
        </p:spPr>
        <p:txBody>
          <a:bodyPr wrap="square">
            <a:spAutoFit/>
          </a:bodyPr>
          <a:lstStyle/>
          <a:p>
            <a:pPr marL="285750" indent="-285750" algn="just">
              <a:buFont typeface="Arial" panose="020B0604020202020204" pitchFamily="34" charset="0"/>
              <a:buChar char="•"/>
            </a:pPr>
            <a:r>
              <a:rPr lang="en-US" sz="1600" b="1" dirty="0">
                <a:solidFill>
                  <a:srgbClr val="0070C0"/>
                </a:solidFill>
                <a:latin typeface="Calibri" panose="020F0502020204030204" pitchFamily="34" charset="0"/>
              </a:rPr>
              <a:t>Clinical Diagnosis Stage 01: </a:t>
            </a:r>
          </a:p>
          <a:p>
            <a:pPr marL="342900" indent="-342900" algn="just">
              <a:buFont typeface="+mj-lt"/>
              <a:buAutoNum type="arabicPeriod"/>
            </a:pPr>
            <a:r>
              <a:rPr lang="en-US" sz="1600" dirty="0">
                <a:latin typeface="Calibri" panose="020F0502020204030204" pitchFamily="34" charset="0"/>
              </a:rPr>
              <a:t>Patient’s initial complaint stage, upon first appointment to the doctor, </a:t>
            </a:r>
          </a:p>
          <a:p>
            <a:pPr marL="342900" indent="-342900" algn="just">
              <a:buFont typeface="+mj-lt"/>
              <a:buAutoNum type="arabicPeriod"/>
            </a:pPr>
            <a:r>
              <a:rPr lang="en-US" sz="1600" dirty="0">
                <a:latin typeface="Calibri" panose="020F0502020204030204" pitchFamily="34" charset="0"/>
              </a:rPr>
              <a:t>Patient will explain the symptoms (problems) using their own words. </a:t>
            </a:r>
          </a:p>
          <a:p>
            <a:pPr marL="342900" indent="-342900" algn="just">
              <a:buFont typeface="+mj-lt"/>
              <a:buAutoNum type="arabicPeriod"/>
            </a:pPr>
            <a:r>
              <a:rPr lang="en-US" sz="1600" dirty="0">
                <a:latin typeface="Calibri" panose="020F0502020204030204" pitchFamily="34" charset="0"/>
              </a:rPr>
              <a:t>Symptom diagnosis processes. </a:t>
            </a:r>
          </a:p>
          <a:p>
            <a:pPr marL="342900" indent="-342900" algn="just">
              <a:buFont typeface="+mj-lt"/>
              <a:buAutoNum type="arabicPeriod"/>
            </a:pPr>
            <a:r>
              <a:rPr lang="en-US" sz="1600" dirty="0">
                <a:latin typeface="Calibri" panose="020F0502020204030204" pitchFamily="34" charset="0"/>
              </a:rPr>
              <a:t>Then physician compares between these answers from patient and diagnosis process, physician will write the diagnosis points on patient’s clinical description. </a:t>
            </a:r>
          </a:p>
          <a:p>
            <a:pPr algn="just"/>
            <a:endParaRPr lang="en-US" sz="1600" dirty="0">
              <a:latin typeface="Calibri" panose="020F0502020204030204" pitchFamily="34" charset="0"/>
            </a:endParaRPr>
          </a:p>
          <a:p>
            <a:pPr algn="just"/>
            <a:r>
              <a:rPr lang="en-US" sz="1600" b="1" i="1" u="sng" dirty="0">
                <a:latin typeface="Calibri" panose="020F0502020204030204" pitchFamily="34" charset="0"/>
              </a:rPr>
              <a:t>Clinical Stage Conclusion:</a:t>
            </a:r>
            <a:r>
              <a:rPr lang="en-US" sz="1600" b="1" i="1" dirty="0">
                <a:latin typeface="Calibri" panose="020F0502020204030204" pitchFamily="34" charset="0"/>
              </a:rPr>
              <a:t> </a:t>
            </a:r>
            <a:r>
              <a:rPr lang="en-US" sz="1600" b="1" i="1" dirty="0">
                <a:solidFill>
                  <a:schemeClr val="accent3">
                    <a:lumMod val="75000"/>
                  </a:schemeClr>
                </a:solidFill>
                <a:latin typeface="Calibri" panose="020F0502020204030204" pitchFamily="34" charset="0"/>
              </a:rPr>
              <a:t>If it is not completely obvious to the doctor, the disease is not yet diagnosed. </a:t>
            </a:r>
          </a:p>
          <a:p>
            <a:pPr algn="just"/>
            <a:endParaRPr lang="en-US" sz="1600" dirty="0">
              <a:latin typeface="Calibri" panose="020F0502020204030204" pitchFamily="34" charset="0"/>
            </a:endParaRPr>
          </a:p>
          <a:p>
            <a:pPr marL="285750" indent="-285750" algn="just">
              <a:buFont typeface="Arial" panose="020B0604020202020204" pitchFamily="34" charset="0"/>
              <a:buChar char="•"/>
            </a:pPr>
            <a:r>
              <a:rPr lang="en-US" sz="1600" b="1" dirty="0">
                <a:solidFill>
                  <a:srgbClr val="0070C0"/>
                </a:solidFill>
                <a:latin typeface="Calibri" panose="020F0502020204030204" pitchFamily="34" charset="0"/>
              </a:rPr>
              <a:t>Clinical Diagnosis Stage 02: </a:t>
            </a:r>
          </a:p>
          <a:p>
            <a:pPr marL="342900" indent="-342900" algn="just">
              <a:buFont typeface="+mj-lt"/>
              <a:buAutoNum type="arabicPeriod"/>
            </a:pPr>
            <a:r>
              <a:rPr lang="en-US" sz="1600" dirty="0">
                <a:latin typeface="Calibri" panose="020F0502020204030204" pitchFamily="34" charset="0"/>
              </a:rPr>
              <a:t>After the first stage of diagnosis, then physicians will check patient again. </a:t>
            </a:r>
          </a:p>
          <a:p>
            <a:pPr marL="342900" indent="-342900" algn="just">
              <a:buFont typeface="+mj-lt"/>
              <a:buAutoNum type="arabicPeriod"/>
            </a:pPr>
            <a:r>
              <a:rPr lang="en-US" sz="1600" dirty="0">
                <a:latin typeface="Calibri" panose="020F0502020204030204" pitchFamily="34" charset="0"/>
              </a:rPr>
              <a:t>More information about the disease. </a:t>
            </a:r>
          </a:p>
          <a:p>
            <a:pPr marL="342900" indent="-342900" algn="just">
              <a:buFont typeface="+mj-lt"/>
              <a:buAutoNum type="arabicPeriod"/>
            </a:pPr>
            <a:r>
              <a:rPr lang="en-US" sz="1600" dirty="0">
                <a:latin typeface="Calibri" panose="020F0502020204030204" pitchFamily="34" charset="0"/>
              </a:rPr>
              <a:t>Checking how far the cardiac symptoms were developed and the patient’s condition. Questioning the patient with current diagnosis status</a:t>
            </a:r>
          </a:p>
          <a:p>
            <a:pPr marL="342900" indent="-342900" algn="just">
              <a:buFont typeface="+mj-lt"/>
              <a:buAutoNum type="arabicPeriod"/>
            </a:pPr>
            <a:r>
              <a:rPr lang="en-US" sz="1600" dirty="0">
                <a:latin typeface="Calibri" panose="020F0502020204030204" pitchFamily="34" charset="0"/>
              </a:rPr>
              <a:t>Patients will move to the next clinical stage to examine the patient by cardiovascular specialist. </a:t>
            </a:r>
          </a:p>
          <a:p>
            <a:pPr algn="just"/>
            <a:endParaRPr lang="en-US" sz="1600" dirty="0">
              <a:solidFill>
                <a:schemeClr val="accent3">
                  <a:lumMod val="75000"/>
                </a:schemeClr>
              </a:solidFill>
              <a:latin typeface="Calibri" panose="020F0502020204030204" pitchFamily="34" charset="0"/>
            </a:endParaRPr>
          </a:p>
          <a:p>
            <a:pPr algn="just"/>
            <a:r>
              <a:rPr lang="en-US" sz="1600" b="1" i="1" u="sng" dirty="0">
                <a:latin typeface="Calibri" panose="020F0502020204030204" pitchFamily="34" charset="0"/>
              </a:rPr>
              <a:t>Clinical Stage Conclusion</a:t>
            </a:r>
            <a:r>
              <a:rPr lang="en-US" sz="1600" b="1" i="1" dirty="0">
                <a:latin typeface="Calibri" panose="020F0502020204030204" pitchFamily="34" charset="0"/>
              </a:rPr>
              <a:t>: </a:t>
            </a:r>
            <a:r>
              <a:rPr lang="en-US" sz="1600" b="1" i="1" dirty="0">
                <a:solidFill>
                  <a:schemeClr val="accent3">
                    <a:lumMod val="75000"/>
                  </a:schemeClr>
                </a:solidFill>
                <a:latin typeface="Calibri" panose="020F0502020204030204" pitchFamily="34" charset="0"/>
              </a:rPr>
              <a:t>The new diagnosis has been pointed down to a few diseases and for further specific diagnosis, physicians will move the patients to cardiovascular specialist for further disease diagnosis </a:t>
            </a:r>
            <a:endParaRPr lang="en-US" sz="1600" b="1" dirty="0">
              <a:solidFill>
                <a:schemeClr val="accent3">
                  <a:lumMod val="75000"/>
                </a:schemeClr>
              </a:solidFill>
              <a:latin typeface="Calibri" panose="020F0502020204030204" pitchFamily="34" charset="0"/>
            </a:endParaRPr>
          </a:p>
        </p:txBody>
      </p:sp>
      <p:sp>
        <p:nvSpPr>
          <p:cNvPr id="4" name="Rectangle 3">
            <a:extLst>
              <a:ext uri="{FF2B5EF4-FFF2-40B4-BE49-F238E27FC236}">
                <a16:creationId xmlns:a16="http://schemas.microsoft.com/office/drawing/2014/main" id="{7C954D15-3D31-4F11-88C1-4BBF07E8053C}"/>
              </a:ext>
            </a:extLst>
          </p:cNvPr>
          <p:cNvSpPr/>
          <p:nvPr/>
        </p:nvSpPr>
        <p:spPr>
          <a:xfrm>
            <a:off x="326570" y="0"/>
            <a:ext cx="11738183" cy="506292"/>
          </a:xfrm>
          <a:prstGeom prst="rect">
            <a:avLst/>
          </a:prstGeom>
        </p:spPr>
        <p:txBody>
          <a:bodyPr wrap="square">
            <a:spAutoFit/>
          </a:bodyPr>
          <a:lstStyle/>
          <a:p>
            <a:pPr>
              <a:lnSpc>
                <a:spcPct val="150000"/>
              </a:lnSpc>
            </a:pPr>
            <a:r>
              <a:rPr lang="en-US" altLang="ko-KR" sz="2000" b="1" u="sng" dirty="0">
                <a:solidFill>
                  <a:schemeClr val="accent3">
                    <a:lumMod val="50000"/>
                  </a:schemeClr>
                </a:solidFill>
                <a:latin typeface="Calibri" panose="020F0502020204030204" pitchFamily="34" charset="0"/>
                <a:cs typeface="Arial" pitchFamily="34" charset="0"/>
              </a:rPr>
              <a:t>Traditional Clinical Diagnosis of Cardiovascular Disease</a:t>
            </a:r>
          </a:p>
        </p:txBody>
      </p:sp>
    </p:spTree>
    <p:extLst>
      <p:ext uri="{BB962C8B-B14F-4D97-AF65-F5344CB8AC3E}">
        <p14:creationId xmlns:p14="http://schemas.microsoft.com/office/powerpoint/2010/main" val="543074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C8A4B6-F9CB-480F-84CA-CEA14D7954F8}"/>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215000" y="1482571"/>
            <a:ext cx="3977000" cy="3977000"/>
          </a:xfrm>
          <a:prstGeom prst="rect">
            <a:avLst/>
          </a:prstGeom>
        </p:spPr>
      </p:pic>
      <p:sp>
        <p:nvSpPr>
          <p:cNvPr id="3" name="Rectangle 2">
            <a:extLst>
              <a:ext uri="{FF2B5EF4-FFF2-40B4-BE49-F238E27FC236}">
                <a16:creationId xmlns:a16="http://schemas.microsoft.com/office/drawing/2014/main" id="{4ACC67ED-A070-4217-BCBF-089BC4DD5029}"/>
              </a:ext>
            </a:extLst>
          </p:cNvPr>
          <p:cNvSpPr/>
          <p:nvPr/>
        </p:nvSpPr>
        <p:spPr>
          <a:xfrm>
            <a:off x="257451" y="204187"/>
            <a:ext cx="8167457" cy="4235134"/>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Specific Research Problem Overview</a:t>
            </a:r>
            <a:endParaRPr lang="en-US" sz="2400" b="1" u="sng" dirty="0">
              <a:solidFill>
                <a:srgbClr val="2F5496"/>
              </a:solidFill>
              <a:latin typeface="Times New Roman" panose="02020603050405020304" pitchFamily="18" charset="0"/>
              <a:ea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Most traditional methods that developed for disease prediction approaches have been used statistical regression-based models. </a:t>
            </a:r>
          </a:p>
          <a:p>
            <a:pPr marL="285750" indent="-285750" algn="just">
              <a:lnSpc>
                <a:spcPct val="150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Although useful and vigorous of these traditional statistical models are limited to using a minor number of predictors which apply for the same way on everyone and eventually throughout their range (G et al., 2013). </a:t>
            </a:r>
          </a:p>
          <a:p>
            <a:pPr marL="285750" indent="-285750" algn="just">
              <a:lnSpc>
                <a:spcPct val="150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Not only that, the complexity of the diagnosis process and human interconnect manual processes are time consuming and inefficient </a:t>
            </a:r>
          </a:p>
          <a:p>
            <a:pPr algn="just">
              <a:lnSpc>
                <a:spcPct val="150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      (Singh et al., 2018, p121–124). </a:t>
            </a:r>
          </a:p>
        </p:txBody>
      </p:sp>
    </p:spTree>
    <p:extLst>
      <p:ext uri="{BB962C8B-B14F-4D97-AF65-F5344CB8AC3E}">
        <p14:creationId xmlns:p14="http://schemas.microsoft.com/office/powerpoint/2010/main" val="2451099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8D454D-4AEC-4115-8F94-C76972F6761E}"/>
              </a:ext>
            </a:extLst>
          </p:cNvPr>
          <p:cNvSpPr/>
          <p:nvPr/>
        </p:nvSpPr>
        <p:spPr>
          <a:xfrm>
            <a:off x="514905" y="417251"/>
            <a:ext cx="11008310" cy="2644955"/>
          </a:xfrm>
          <a:prstGeom prst="rect">
            <a:avLst/>
          </a:prstGeom>
        </p:spPr>
        <p:txBody>
          <a:bodyPr wrap="square">
            <a:spAutoFit/>
          </a:bodyPr>
          <a:lstStyle/>
          <a:p>
            <a:pPr algn="just">
              <a:lnSpc>
                <a:spcPct val="150000"/>
              </a:lnSpc>
              <a:spcAft>
                <a:spcPts val="800"/>
              </a:spcAft>
            </a:pPr>
            <a:endParaRPr lang="en-US" b="1" i="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b="1" i="1" dirty="0">
                <a:latin typeface="Calibri" panose="020F0502020204030204" pitchFamily="34" charset="0"/>
                <a:ea typeface="Calibri" panose="020F0502020204030204" pitchFamily="34" charset="0"/>
                <a:cs typeface="Times New Roman" panose="02020603050405020304" pitchFamily="18" charset="0"/>
              </a:rPr>
              <a:t>“The problem of the physician has long needed to identify, analyze, quantify and clarify the relationships among feature variables (Clinical trials) to advance progress for patient care. Does it can practically do in manually way for early-stage prediction of Cardiovascular Diseases for all patients individually? How to improves these processes using high-quality diagnosis processes with machine learning based artificial intelligence techniques to solve these problems accurately.”</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A screenshot of a cell phone&#10;&#10;Description automatically generated">
            <a:extLst>
              <a:ext uri="{FF2B5EF4-FFF2-40B4-BE49-F238E27FC236}">
                <a16:creationId xmlns:a16="http://schemas.microsoft.com/office/drawing/2014/main" id="{9B4E7924-A9C1-4DBC-B84F-0F95284DD45B}"/>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3939992" y="2317742"/>
            <a:ext cx="5399317" cy="413255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5" name="Rectangle 4">
            <a:extLst>
              <a:ext uri="{FF2B5EF4-FFF2-40B4-BE49-F238E27FC236}">
                <a16:creationId xmlns:a16="http://schemas.microsoft.com/office/drawing/2014/main" id="{829DA420-BC79-46CE-82AA-F9DBAC46C1FB}"/>
              </a:ext>
            </a:extLst>
          </p:cNvPr>
          <p:cNvSpPr/>
          <p:nvPr/>
        </p:nvSpPr>
        <p:spPr>
          <a:xfrm>
            <a:off x="514905" y="375686"/>
            <a:ext cx="4814627" cy="661207"/>
          </a:xfrm>
          <a:prstGeom prst="rect">
            <a:avLst/>
          </a:prstGeom>
        </p:spPr>
        <p:txBody>
          <a:bodyPr wrap="square">
            <a:spAutoFit/>
          </a:bodyPr>
          <a:lstStyle/>
          <a:p>
            <a:pPr>
              <a:lnSpc>
                <a:spcPct val="150000"/>
              </a:lnSpc>
              <a:spcBef>
                <a:spcPts val="200"/>
              </a:spcBef>
            </a:pPr>
            <a:r>
              <a:rPr lang="en-US" sz="2800" b="1" u="sng" dirty="0">
                <a:solidFill>
                  <a:srgbClr val="2F5496"/>
                </a:solidFill>
                <a:latin typeface="Times New Roman" panose="02020603050405020304" pitchFamily="18" charset="0"/>
                <a:ea typeface="Times New Roman" panose="02020603050405020304" pitchFamily="18" charset="0"/>
              </a:rPr>
              <a:t>Specific Problem Statement</a:t>
            </a:r>
          </a:p>
        </p:txBody>
      </p:sp>
    </p:spTree>
    <p:extLst>
      <p:ext uri="{BB962C8B-B14F-4D97-AF65-F5344CB8AC3E}">
        <p14:creationId xmlns:p14="http://schemas.microsoft.com/office/powerpoint/2010/main" val="4263520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72086A99-4D95-4F70-884C-3904494C0C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3254" y="3198180"/>
            <a:ext cx="2143125" cy="2143125"/>
          </a:xfrm>
          <a:prstGeom prst="rect">
            <a:avLst/>
          </a:prstGeom>
        </p:spPr>
      </p:pic>
      <p:pic>
        <p:nvPicPr>
          <p:cNvPr id="3" name="Picture 2" descr="A picture containing vector graphics&#10;&#10;Description automatically generated">
            <a:extLst>
              <a:ext uri="{FF2B5EF4-FFF2-40B4-BE49-F238E27FC236}">
                <a16:creationId xmlns:a16="http://schemas.microsoft.com/office/drawing/2014/main" id="{2E97429A-02E8-4D6D-A018-EAE834840AD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6167026" y="311045"/>
            <a:ext cx="5774271" cy="5774271"/>
          </a:xfrm>
          <a:prstGeom prst="rect">
            <a:avLst/>
          </a:prstGeom>
        </p:spPr>
      </p:pic>
      <p:sp>
        <p:nvSpPr>
          <p:cNvPr id="4" name="TextBox 3">
            <a:extLst>
              <a:ext uri="{FF2B5EF4-FFF2-40B4-BE49-F238E27FC236}">
                <a16:creationId xmlns:a16="http://schemas.microsoft.com/office/drawing/2014/main" id="{948A2979-A456-4286-B8FC-8FF4C0C58EFD}"/>
              </a:ext>
            </a:extLst>
          </p:cNvPr>
          <p:cNvSpPr txBox="1"/>
          <p:nvPr/>
        </p:nvSpPr>
        <p:spPr>
          <a:xfrm>
            <a:off x="6685546" y="2169262"/>
            <a:ext cx="4802160" cy="740139"/>
          </a:xfrm>
          <a:prstGeom prst="rect">
            <a:avLst/>
          </a:prstGeom>
          <a:noFill/>
        </p:spPr>
        <p:txBody>
          <a:bodyPr wrap="square" rtlCol="0" anchor="ctr">
            <a:spAutoFit/>
          </a:bodyPr>
          <a:lstStyle/>
          <a:p>
            <a:pPr>
              <a:lnSpc>
                <a:spcPts val="5400"/>
              </a:lnSpc>
            </a:pPr>
            <a:r>
              <a:rPr lang="en-US" altLang="ko-KR" sz="4000" dirty="0">
                <a:solidFill>
                  <a:schemeClr val="tx1">
                    <a:lumMod val="75000"/>
                    <a:lumOff val="25000"/>
                  </a:schemeClr>
                </a:solidFill>
                <a:cs typeface="Arial" pitchFamily="34" charset="0"/>
              </a:rPr>
              <a:t>Aim of the Research</a:t>
            </a:r>
            <a:endParaRPr lang="ko-KR" altLang="en-US" sz="40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677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E3C329-7CFD-4FDA-B9E1-35AF5ABA2AD6}"/>
              </a:ext>
            </a:extLst>
          </p:cNvPr>
          <p:cNvSpPr/>
          <p:nvPr/>
        </p:nvSpPr>
        <p:spPr>
          <a:xfrm>
            <a:off x="356540" y="293496"/>
            <a:ext cx="7056313" cy="3004027"/>
          </a:xfrm>
          <a:prstGeom prst="rect">
            <a:avLst/>
          </a:prstGeom>
        </p:spPr>
        <p:txBody>
          <a:bodyPr wrap="square">
            <a:spAutoFit/>
          </a:bodyPr>
          <a:lstStyle/>
          <a:p>
            <a:pPr>
              <a:lnSpc>
                <a:spcPct val="150000"/>
              </a:lnSpc>
              <a:spcBef>
                <a:spcPts val="200"/>
              </a:spcBef>
            </a:pPr>
            <a:r>
              <a:rPr lang="en-US" sz="2000" b="1" u="sng" dirty="0">
                <a:solidFill>
                  <a:srgbClr val="2F5496"/>
                </a:solidFill>
                <a:latin typeface="Times New Roman" panose="02020603050405020304" pitchFamily="18" charset="0"/>
                <a:ea typeface="Times New Roman" panose="02020603050405020304" pitchFamily="18" charset="0"/>
              </a:rPr>
              <a:t>The Aim of the Research </a:t>
            </a:r>
          </a:p>
          <a:p>
            <a:pPr algn="just">
              <a:lnSpc>
                <a:spcPct val="150000"/>
              </a:lnSpc>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“This research project aims to design, develop and evaluate an Artificial Intelligence-based autonomous prediction engine to assist physicians (Cardiothoracic Surgeons and Cardiologists) at the point of patient care; interact with the system to help diagnosis, analysis and early stage prediction of Cardiovascular Diseases of using patient’s clinical history data.”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27537AD-2CFD-467B-9E81-1D5482CE9F4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7653984" y="511205"/>
            <a:ext cx="4181475" cy="4876800"/>
          </a:xfrm>
          <a:prstGeom prst="rect">
            <a:avLst/>
          </a:prstGeom>
        </p:spPr>
      </p:pic>
      <p:pic>
        <p:nvPicPr>
          <p:cNvPr id="4" name="Picture 3">
            <a:extLst>
              <a:ext uri="{FF2B5EF4-FFF2-40B4-BE49-F238E27FC236}">
                <a16:creationId xmlns:a16="http://schemas.microsoft.com/office/drawing/2014/main" id="{47AF8520-25E6-4D66-A014-884ECE7B1B6C}"/>
              </a:ext>
            </a:extLst>
          </p:cNvPr>
          <p:cNvPicPr>
            <a:picLocks noChangeAspect="1"/>
          </p:cNvPicPr>
          <p:nvPr/>
        </p:nvPicPr>
        <p:blipFill>
          <a:blip r:embed="rId3" cstate="print">
            <a:alphaModFix amt="85000"/>
            <a:extLst>
              <a:ext uri="{28A0092B-C50C-407E-A947-70E740481C1C}">
                <a14:useLocalDpi xmlns:a14="http://schemas.microsoft.com/office/drawing/2010/main" val="0"/>
              </a:ext>
            </a:extLst>
          </a:blip>
          <a:stretch>
            <a:fillRect/>
          </a:stretch>
        </p:blipFill>
        <p:spPr>
          <a:xfrm>
            <a:off x="1420425" y="3297523"/>
            <a:ext cx="5252623" cy="2888942"/>
          </a:xfrm>
          <a:prstGeom prst="rect">
            <a:avLst/>
          </a:prstGeom>
        </p:spPr>
      </p:pic>
    </p:spTree>
    <p:extLst>
      <p:ext uri="{BB962C8B-B14F-4D97-AF65-F5344CB8AC3E}">
        <p14:creationId xmlns:p14="http://schemas.microsoft.com/office/powerpoint/2010/main" val="3993083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9E402D-5A76-4A22-87BE-2D2B2FD55831}"/>
              </a:ext>
            </a:extLst>
          </p:cNvPr>
          <p:cNvSpPr/>
          <p:nvPr/>
        </p:nvSpPr>
        <p:spPr>
          <a:xfrm>
            <a:off x="1623496" y="307473"/>
            <a:ext cx="3359051" cy="661207"/>
          </a:xfrm>
          <a:prstGeom prst="rect">
            <a:avLst/>
          </a:prstGeom>
        </p:spPr>
        <p:txBody>
          <a:bodyPr wrap="square">
            <a:spAutoFit/>
          </a:bodyPr>
          <a:lstStyle/>
          <a:p>
            <a:pPr>
              <a:lnSpc>
                <a:spcPct val="150000"/>
              </a:lnSpc>
              <a:spcBef>
                <a:spcPts val="200"/>
              </a:spcBef>
            </a:pPr>
            <a:r>
              <a:rPr lang="en-US" sz="2800" b="1" u="sng" dirty="0">
                <a:solidFill>
                  <a:srgbClr val="2F5496"/>
                </a:solidFill>
                <a:latin typeface="Times New Roman" panose="02020603050405020304" pitchFamily="18" charset="0"/>
                <a:ea typeface="Times New Roman" panose="02020603050405020304" pitchFamily="18" charset="0"/>
              </a:rPr>
              <a:t>Proposed Solution</a:t>
            </a:r>
          </a:p>
        </p:txBody>
      </p:sp>
      <p:pic>
        <p:nvPicPr>
          <p:cNvPr id="4" name="Picture 3">
            <a:extLst>
              <a:ext uri="{FF2B5EF4-FFF2-40B4-BE49-F238E27FC236}">
                <a16:creationId xmlns:a16="http://schemas.microsoft.com/office/drawing/2014/main" id="{3FE70C53-D550-46DA-B8A0-2B0A1833FB3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4442" y="1381367"/>
            <a:ext cx="7108684" cy="4338299"/>
          </a:xfrm>
          <a:prstGeom prst="rect">
            <a:avLst/>
          </a:prstGeom>
          <a:noFill/>
          <a:ln>
            <a:noFill/>
          </a:ln>
        </p:spPr>
      </p:pic>
      <p:pic>
        <p:nvPicPr>
          <p:cNvPr id="6" name="Picture 5">
            <a:extLst>
              <a:ext uri="{FF2B5EF4-FFF2-40B4-BE49-F238E27FC236}">
                <a16:creationId xmlns:a16="http://schemas.microsoft.com/office/drawing/2014/main" id="{A723EF1B-A5AD-43FF-BB92-4B18692D6E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929" y="64537"/>
            <a:ext cx="1565988" cy="1565988"/>
          </a:xfrm>
          <a:prstGeom prst="rect">
            <a:avLst/>
          </a:prstGeom>
        </p:spPr>
      </p:pic>
    </p:spTree>
    <p:extLst>
      <p:ext uri="{BB962C8B-B14F-4D97-AF65-F5344CB8AC3E}">
        <p14:creationId xmlns:p14="http://schemas.microsoft.com/office/powerpoint/2010/main" val="1666244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823AAF9-03DA-4892-B69D-C1D87A3341C2}"/>
              </a:ext>
            </a:extLst>
          </p:cNvPr>
          <p:cNvPicPr>
            <a:picLocks noChangeAspect="1"/>
          </p:cNvPicPr>
          <p:nvPr/>
        </p:nvPicPr>
        <p:blipFill>
          <a:blip r:embed="rId2">
            <a:alphaModFix amt="20000"/>
          </a:blip>
          <a:stretch>
            <a:fillRect/>
          </a:stretch>
        </p:blipFill>
        <p:spPr>
          <a:xfrm>
            <a:off x="6419961" y="590363"/>
            <a:ext cx="5772039" cy="4958181"/>
          </a:xfrm>
          <a:prstGeom prst="rect">
            <a:avLst/>
          </a:prstGeom>
        </p:spPr>
      </p:pic>
      <p:graphicFrame>
        <p:nvGraphicFramePr>
          <p:cNvPr id="5" name="Table 4">
            <a:extLst>
              <a:ext uri="{FF2B5EF4-FFF2-40B4-BE49-F238E27FC236}">
                <a16:creationId xmlns:a16="http://schemas.microsoft.com/office/drawing/2014/main" id="{91861B40-ED6A-48DF-B567-B4C1E919E4CD}"/>
              </a:ext>
            </a:extLst>
          </p:cNvPr>
          <p:cNvGraphicFramePr>
            <a:graphicFrameLocks noGrp="1"/>
          </p:cNvGraphicFramePr>
          <p:nvPr/>
        </p:nvGraphicFramePr>
        <p:xfrm>
          <a:off x="270855" y="850813"/>
          <a:ext cx="8074153" cy="1998920"/>
        </p:xfrm>
        <a:graphic>
          <a:graphicData uri="http://schemas.openxmlformats.org/drawingml/2006/table">
            <a:tbl>
              <a:tblPr firstRow="1" firstCol="1" bandRow="1">
                <a:tableStyleId>{F2DE63D5-997A-4646-A377-4702673A728D}</a:tableStyleId>
              </a:tblPr>
              <a:tblGrid>
                <a:gridCol w="8074153">
                  <a:extLst>
                    <a:ext uri="{9D8B030D-6E8A-4147-A177-3AD203B41FA5}">
                      <a16:colId xmlns:a16="http://schemas.microsoft.com/office/drawing/2014/main" val="3110548814"/>
                    </a:ext>
                  </a:extLst>
                </a:gridCol>
              </a:tblGrid>
              <a:tr h="249843">
                <a:tc>
                  <a:txBody>
                    <a:bodyPr/>
                    <a:lstStyle/>
                    <a:p>
                      <a:pPr marL="0" marR="0">
                        <a:lnSpc>
                          <a:spcPct val="150000"/>
                        </a:lnSpc>
                        <a:spcBef>
                          <a:spcPts val="0"/>
                        </a:spcBef>
                        <a:spcAft>
                          <a:spcPts val="0"/>
                        </a:spcAft>
                      </a:pPr>
                      <a:r>
                        <a:rPr lang="en-US" sz="1400" dirty="0">
                          <a:effectLst/>
                        </a:rPr>
                        <a:t>Research Objectives – Cardiovascular disease diagnose modelling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475104"/>
                  </a:ext>
                </a:extLst>
              </a:tr>
              <a:tr h="249843">
                <a:tc>
                  <a:txBody>
                    <a:bodyPr/>
                    <a:lstStyle/>
                    <a:p>
                      <a:pPr marL="0" marR="0" algn="ctr">
                        <a:lnSpc>
                          <a:spcPct val="150000"/>
                        </a:lnSpc>
                        <a:spcBef>
                          <a:spcPts val="0"/>
                        </a:spcBef>
                        <a:spcAft>
                          <a:spcPts val="0"/>
                        </a:spcAft>
                      </a:pPr>
                      <a:r>
                        <a:rPr lang="en-US" sz="1400">
                          <a:effectLst/>
                        </a:rPr>
                        <a:t>Objective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16553338"/>
                  </a:ext>
                </a:extLst>
              </a:tr>
              <a:tr h="249843">
                <a:tc>
                  <a:txBody>
                    <a:bodyPr/>
                    <a:lstStyle/>
                    <a:p>
                      <a:pPr marL="0" marR="0">
                        <a:lnSpc>
                          <a:spcPct val="150000"/>
                        </a:lnSpc>
                        <a:spcBef>
                          <a:spcPts val="0"/>
                        </a:spcBef>
                        <a:spcAft>
                          <a:spcPts val="0"/>
                        </a:spcAft>
                        <a:tabLst>
                          <a:tab pos="1009650" algn="l"/>
                        </a:tabLst>
                      </a:pPr>
                      <a:r>
                        <a:rPr lang="en-US" sz="1400">
                          <a:effectLst/>
                        </a:rPr>
                        <a:t>To identify all diverse pathways to end-stage Cardiovascular Disease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0608055"/>
                  </a:ext>
                </a:extLst>
              </a:tr>
              <a:tr h="249843">
                <a:tc>
                  <a:txBody>
                    <a:bodyPr/>
                    <a:lstStyle/>
                    <a:p>
                      <a:pPr marL="0" marR="0">
                        <a:lnSpc>
                          <a:spcPct val="150000"/>
                        </a:lnSpc>
                        <a:spcBef>
                          <a:spcPts val="0"/>
                        </a:spcBef>
                        <a:spcAft>
                          <a:spcPts val="0"/>
                        </a:spcAft>
                      </a:pPr>
                      <a:r>
                        <a:rPr lang="en-US" sz="1400">
                          <a:effectLst/>
                        </a:rPr>
                        <a:t>Analyze the availability of existing computer aided cardiac models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054131"/>
                  </a:ext>
                </a:extLst>
              </a:tr>
              <a:tr h="249843">
                <a:tc>
                  <a:txBody>
                    <a:bodyPr/>
                    <a:lstStyle/>
                    <a:p>
                      <a:pPr marL="0" marR="0">
                        <a:lnSpc>
                          <a:spcPct val="150000"/>
                        </a:lnSpc>
                        <a:spcBef>
                          <a:spcPts val="0"/>
                        </a:spcBef>
                        <a:spcAft>
                          <a:spcPts val="0"/>
                        </a:spcAft>
                      </a:pPr>
                      <a:r>
                        <a:rPr lang="en-US" sz="1400">
                          <a:effectLst/>
                        </a:rPr>
                        <a:t>Implement Machine Learning based AI prediction engine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0417408"/>
                  </a:ext>
                </a:extLst>
              </a:tr>
              <a:tr h="249843">
                <a:tc>
                  <a:txBody>
                    <a:bodyPr/>
                    <a:lstStyle/>
                    <a:p>
                      <a:pPr marL="0" marR="0">
                        <a:lnSpc>
                          <a:spcPct val="150000"/>
                        </a:lnSpc>
                        <a:spcBef>
                          <a:spcPts val="0"/>
                        </a:spcBef>
                        <a:spcAft>
                          <a:spcPts val="0"/>
                        </a:spcAft>
                        <a:tabLst>
                          <a:tab pos="1130300" algn="l"/>
                        </a:tabLst>
                      </a:pPr>
                      <a:r>
                        <a:rPr lang="en-US" sz="1400">
                          <a:effectLst/>
                        </a:rPr>
                        <a:t>Apply the diagnosis models to prediction engine and analyze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7952969"/>
                  </a:ext>
                </a:extLst>
              </a:tr>
              <a:tr h="249843">
                <a:tc>
                  <a:txBody>
                    <a:bodyPr/>
                    <a:lstStyle/>
                    <a:p>
                      <a:pPr marL="0" marR="0">
                        <a:lnSpc>
                          <a:spcPct val="150000"/>
                        </a:lnSpc>
                        <a:spcBef>
                          <a:spcPts val="0"/>
                        </a:spcBef>
                        <a:spcAft>
                          <a:spcPts val="0"/>
                        </a:spcAft>
                      </a:pPr>
                      <a:r>
                        <a:rPr lang="en-US" sz="1400" dirty="0">
                          <a:effectLst/>
                        </a:rPr>
                        <a:t>Evaluate the prediction engine using patient’s clinical history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26214606"/>
                  </a:ext>
                </a:extLst>
              </a:tr>
            </a:tbl>
          </a:graphicData>
        </a:graphic>
      </p:graphicFrame>
      <p:graphicFrame>
        <p:nvGraphicFramePr>
          <p:cNvPr id="6" name="Table 5">
            <a:extLst>
              <a:ext uri="{FF2B5EF4-FFF2-40B4-BE49-F238E27FC236}">
                <a16:creationId xmlns:a16="http://schemas.microsoft.com/office/drawing/2014/main" id="{399152C6-8745-490E-96C3-E8444F319BE1}"/>
              </a:ext>
            </a:extLst>
          </p:cNvPr>
          <p:cNvGraphicFramePr>
            <a:graphicFrameLocks noGrp="1"/>
          </p:cNvGraphicFramePr>
          <p:nvPr/>
        </p:nvGraphicFramePr>
        <p:xfrm>
          <a:off x="270854" y="3140102"/>
          <a:ext cx="8074154" cy="2999178"/>
        </p:xfrm>
        <a:graphic>
          <a:graphicData uri="http://schemas.openxmlformats.org/drawingml/2006/table">
            <a:tbl>
              <a:tblPr firstRow="1" firstCol="1" bandRow="1">
                <a:tableStyleId>{F2DE63D5-997A-4646-A377-4702673A728D}</a:tableStyleId>
              </a:tblPr>
              <a:tblGrid>
                <a:gridCol w="8074154">
                  <a:extLst>
                    <a:ext uri="{9D8B030D-6E8A-4147-A177-3AD203B41FA5}">
                      <a16:colId xmlns:a16="http://schemas.microsoft.com/office/drawing/2014/main" val="3076492378"/>
                    </a:ext>
                  </a:extLst>
                </a:gridCol>
              </a:tblGrid>
              <a:tr h="333242">
                <a:tc>
                  <a:txBody>
                    <a:bodyPr/>
                    <a:lstStyle/>
                    <a:p>
                      <a:pPr marL="0" marR="0">
                        <a:lnSpc>
                          <a:spcPct val="150000"/>
                        </a:lnSpc>
                        <a:spcBef>
                          <a:spcPts val="0"/>
                        </a:spcBef>
                        <a:spcAft>
                          <a:spcPts val="0"/>
                        </a:spcAft>
                      </a:pPr>
                      <a:r>
                        <a:rPr lang="en-US" sz="1400">
                          <a:effectLst/>
                        </a:rPr>
                        <a:t>Technical Objectives – Technical Perspectives and Design Model Architecture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474072"/>
                  </a:ext>
                </a:extLst>
              </a:tr>
              <a:tr h="333242">
                <a:tc>
                  <a:txBody>
                    <a:bodyPr/>
                    <a:lstStyle/>
                    <a:p>
                      <a:pPr marL="0" marR="0" algn="ctr">
                        <a:lnSpc>
                          <a:spcPct val="150000"/>
                        </a:lnSpc>
                        <a:spcBef>
                          <a:spcPts val="0"/>
                        </a:spcBef>
                        <a:spcAft>
                          <a:spcPts val="0"/>
                        </a:spcAft>
                      </a:pPr>
                      <a:r>
                        <a:rPr lang="en-US" sz="1400">
                          <a:effectLst/>
                        </a:rPr>
                        <a:t>Objective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2076406"/>
                  </a:ext>
                </a:extLst>
              </a:tr>
              <a:tr h="333242">
                <a:tc>
                  <a:txBody>
                    <a:bodyPr/>
                    <a:lstStyle/>
                    <a:p>
                      <a:pPr marL="0" marR="0" algn="just">
                        <a:lnSpc>
                          <a:spcPct val="150000"/>
                        </a:lnSpc>
                        <a:spcBef>
                          <a:spcPts val="0"/>
                        </a:spcBef>
                        <a:spcAft>
                          <a:spcPts val="0"/>
                        </a:spcAft>
                        <a:tabLst>
                          <a:tab pos="1009650" algn="l"/>
                        </a:tabLst>
                      </a:pPr>
                      <a:r>
                        <a:rPr lang="en-US" sz="1400">
                          <a:effectLst/>
                        </a:rPr>
                        <a:t>To identify the specific risk factors on Cardiovascular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45530756"/>
                  </a:ext>
                </a:extLst>
              </a:tr>
              <a:tr h="333242">
                <a:tc>
                  <a:txBody>
                    <a:bodyPr/>
                    <a:lstStyle/>
                    <a:p>
                      <a:pPr marL="0" marR="0" algn="just">
                        <a:lnSpc>
                          <a:spcPct val="150000"/>
                        </a:lnSpc>
                        <a:spcBef>
                          <a:spcPts val="0"/>
                        </a:spcBef>
                        <a:spcAft>
                          <a:spcPts val="0"/>
                        </a:spcAft>
                      </a:pPr>
                      <a:r>
                        <a:rPr lang="en-US" sz="1400">
                          <a:effectLst/>
                        </a:rPr>
                        <a:t>Analyze the risk factors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8238699"/>
                  </a:ext>
                </a:extLst>
              </a:tr>
              <a:tr h="333242">
                <a:tc>
                  <a:txBody>
                    <a:bodyPr/>
                    <a:lstStyle/>
                    <a:p>
                      <a:pPr marL="0" marR="0" algn="just">
                        <a:lnSpc>
                          <a:spcPct val="150000"/>
                        </a:lnSpc>
                        <a:spcBef>
                          <a:spcPts val="0"/>
                        </a:spcBef>
                        <a:spcAft>
                          <a:spcPts val="0"/>
                        </a:spcAft>
                      </a:pPr>
                      <a:r>
                        <a:rPr lang="en-US" sz="1400" dirty="0">
                          <a:effectLst/>
                        </a:rPr>
                        <a:t>Survey on best machine learning algorithms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77032239"/>
                  </a:ext>
                </a:extLst>
              </a:tr>
              <a:tr h="333242">
                <a:tc>
                  <a:txBody>
                    <a:bodyPr/>
                    <a:lstStyle/>
                    <a:p>
                      <a:pPr marL="0" marR="0" algn="just">
                        <a:lnSpc>
                          <a:spcPct val="150000"/>
                        </a:lnSpc>
                        <a:spcBef>
                          <a:spcPts val="0"/>
                        </a:spcBef>
                        <a:spcAft>
                          <a:spcPts val="0"/>
                        </a:spcAft>
                        <a:tabLst>
                          <a:tab pos="1130300" algn="l"/>
                        </a:tabLst>
                      </a:pPr>
                      <a:r>
                        <a:rPr lang="en-US" sz="1400">
                          <a:effectLst/>
                        </a:rPr>
                        <a:t>Analyze the model for selecting the best machine learning algorithms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1066105"/>
                  </a:ext>
                </a:extLst>
              </a:tr>
              <a:tr h="333242">
                <a:tc>
                  <a:txBody>
                    <a:bodyPr/>
                    <a:lstStyle/>
                    <a:p>
                      <a:pPr marL="0" marR="0" algn="just">
                        <a:lnSpc>
                          <a:spcPct val="150000"/>
                        </a:lnSpc>
                        <a:spcBef>
                          <a:spcPts val="0"/>
                        </a:spcBef>
                        <a:spcAft>
                          <a:spcPts val="0"/>
                        </a:spcAft>
                      </a:pPr>
                      <a:r>
                        <a:rPr lang="en-US" sz="1400">
                          <a:effectLst/>
                        </a:rPr>
                        <a:t>Analyze the ML decision model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9921036"/>
                  </a:ext>
                </a:extLst>
              </a:tr>
              <a:tr h="333242">
                <a:tc>
                  <a:txBody>
                    <a:bodyPr/>
                    <a:lstStyle/>
                    <a:p>
                      <a:pPr marL="0" marR="0" algn="just">
                        <a:lnSpc>
                          <a:spcPct val="150000"/>
                        </a:lnSpc>
                        <a:spcBef>
                          <a:spcPts val="0"/>
                        </a:spcBef>
                        <a:spcAft>
                          <a:spcPts val="0"/>
                        </a:spcAft>
                      </a:pPr>
                      <a:r>
                        <a:rPr lang="en-US" sz="1400">
                          <a:effectLst/>
                        </a:rPr>
                        <a:t>Implement the model using machine learning techniques and data mining concepts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60462091"/>
                  </a:ext>
                </a:extLst>
              </a:tr>
              <a:tr h="333242">
                <a:tc>
                  <a:txBody>
                    <a:bodyPr/>
                    <a:lstStyle/>
                    <a:p>
                      <a:pPr marL="0" marR="0" algn="just">
                        <a:lnSpc>
                          <a:spcPct val="150000"/>
                        </a:lnSpc>
                        <a:spcBef>
                          <a:spcPts val="0"/>
                        </a:spcBef>
                        <a:spcAft>
                          <a:spcPts val="0"/>
                        </a:spcAft>
                      </a:pPr>
                      <a:r>
                        <a:rPr lang="en-US" sz="1400" dirty="0">
                          <a:effectLst/>
                        </a:rPr>
                        <a:t>Evaluate the prediction engine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5823145"/>
                  </a:ext>
                </a:extLst>
              </a:tr>
            </a:tbl>
          </a:graphicData>
        </a:graphic>
      </p:graphicFrame>
      <p:sp>
        <p:nvSpPr>
          <p:cNvPr id="7" name="Rectangle 6">
            <a:extLst>
              <a:ext uri="{FF2B5EF4-FFF2-40B4-BE49-F238E27FC236}">
                <a16:creationId xmlns:a16="http://schemas.microsoft.com/office/drawing/2014/main" id="{C727540D-4E01-4898-895D-25FF00ABBB23}"/>
              </a:ext>
            </a:extLst>
          </p:cNvPr>
          <p:cNvSpPr/>
          <p:nvPr/>
        </p:nvSpPr>
        <p:spPr>
          <a:xfrm>
            <a:off x="603833" y="258099"/>
            <a:ext cx="2860720" cy="458074"/>
          </a:xfrm>
          <a:prstGeom prst="rect">
            <a:avLst/>
          </a:prstGeom>
        </p:spPr>
        <p:txBody>
          <a:bodyPr wrap="none">
            <a:spAutoFit/>
          </a:bodyPr>
          <a:lstStyle/>
          <a:p>
            <a:pPr>
              <a:lnSpc>
                <a:spcPct val="150000"/>
              </a:lnSpc>
              <a:spcBef>
                <a:spcPts val="200"/>
              </a:spcBef>
            </a:pPr>
            <a:r>
              <a:rPr lang="en-US" b="1" u="sng" dirty="0">
                <a:solidFill>
                  <a:srgbClr val="2F5496"/>
                </a:solidFill>
                <a:latin typeface="Times New Roman" panose="02020603050405020304" pitchFamily="18" charset="0"/>
                <a:ea typeface="Times New Roman" panose="02020603050405020304" pitchFamily="18" charset="0"/>
              </a:rPr>
              <a:t>Objectives of the Research </a:t>
            </a:r>
          </a:p>
        </p:txBody>
      </p:sp>
    </p:spTree>
    <p:extLst>
      <p:ext uri="{BB962C8B-B14F-4D97-AF65-F5344CB8AC3E}">
        <p14:creationId xmlns:p14="http://schemas.microsoft.com/office/powerpoint/2010/main" val="2838511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761EECA-BD14-4373-8B9D-5FB1760CDE63}"/>
              </a:ext>
            </a:extLst>
          </p:cNvPr>
          <p:cNvGraphicFramePr>
            <a:graphicFrameLocks noGrp="1"/>
          </p:cNvGraphicFramePr>
          <p:nvPr/>
        </p:nvGraphicFramePr>
        <p:xfrm>
          <a:off x="125436" y="138594"/>
          <a:ext cx="7784568" cy="6187561"/>
        </p:xfrm>
        <a:graphic>
          <a:graphicData uri="http://schemas.openxmlformats.org/drawingml/2006/table">
            <a:tbl>
              <a:tblPr firstRow="1" firstCol="1" bandRow="1">
                <a:tableStyleId>{3B4B98B0-60AC-42C2-AFA5-B58CD77FA1E5}</a:tableStyleId>
              </a:tblPr>
              <a:tblGrid>
                <a:gridCol w="7784568">
                  <a:extLst>
                    <a:ext uri="{9D8B030D-6E8A-4147-A177-3AD203B41FA5}">
                      <a16:colId xmlns:a16="http://schemas.microsoft.com/office/drawing/2014/main" val="1822604584"/>
                    </a:ext>
                  </a:extLst>
                </a:gridCol>
              </a:tblGrid>
              <a:tr h="3460416">
                <a:tc>
                  <a:txBody>
                    <a:bodyPr/>
                    <a:lstStyle/>
                    <a:p>
                      <a:pPr marL="342900" marR="0" lvl="0" indent="-342900" algn="just">
                        <a:lnSpc>
                          <a:spcPct val="150000"/>
                        </a:lnSpc>
                        <a:spcBef>
                          <a:spcPts val="0"/>
                        </a:spcBef>
                        <a:spcAft>
                          <a:spcPts val="0"/>
                        </a:spcAft>
                        <a:buFont typeface="Symbol" panose="05050102010706020507" pitchFamily="18" charset="2"/>
                        <a:buChar char=""/>
                      </a:pPr>
                      <a:r>
                        <a:rPr lang="en-US" sz="2000" u="sng" dirty="0">
                          <a:solidFill>
                            <a:srgbClr val="0070C0"/>
                          </a:solidFill>
                          <a:effectLst/>
                          <a:latin typeface="Calibri" panose="020F0502020204030204" pitchFamily="34" charset="0"/>
                        </a:rPr>
                        <a:t>Research Level Cardiovascular Prediction Tools:</a:t>
                      </a:r>
                      <a:endParaRPr lang="en-US" sz="2000" dirty="0">
                        <a:solidFill>
                          <a:srgbClr val="0070C0"/>
                        </a:solidFill>
                        <a:effectLst/>
                        <a:latin typeface="Calibri" panose="020F0502020204030204" pitchFamily="34" charset="0"/>
                      </a:endParaRPr>
                    </a:p>
                    <a:p>
                      <a:pPr marL="285750" marR="0" indent="-285750" algn="just">
                        <a:lnSpc>
                          <a:spcPct val="150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rPr>
                        <a:t>Used for research level analysis of cardiovascular risk predictions. Most of these tools developed by research-based institutions for research level purposes. </a:t>
                      </a:r>
                    </a:p>
                    <a:p>
                      <a:pPr marL="285750" marR="0" indent="-285750" algn="just">
                        <a:lnSpc>
                          <a:spcPct val="150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rPr>
                        <a:t>Deployed to some healthcare authorities to test the tool accuracy levels and overcome. </a:t>
                      </a:r>
                    </a:p>
                    <a:p>
                      <a:pPr marL="285750" marR="0" indent="-285750" algn="just">
                        <a:lnSpc>
                          <a:spcPct val="150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rPr>
                        <a:t>Most of the research level prediction tools are limited to their already associated healthcare centers and hospitals etc. These types of tools did not deploy for production level.  </a:t>
                      </a:r>
                    </a:p>
                    <a:p>
                      <a:pPr marL="0" marR="0" algn="just">
                        <a:lnSpc>
                          <a:spcPct val="150000"/>
                        </a:lnSpc>
                        <a:spcBef>
                          <a:spcPts val="0"/>
                        </a:spcBef>
                        <a:spcAft>
                          <a:spcPts val="0"/>
                        </a:spcAft>
                      </a:pPr>
                      <a:r>
                        <a:rPr lang="en-US" sz="1800" dirty="0">
                          <a:solidFill>
                            <a:schemeClr val="accent4"/>
                          </a:solidFill>
                          <a:effectLst/>
                          <a:latin typeface="Calibri" panose="020F0502020204030204" pitchFamily="34" charset="0"/>
                        </a:rPr>
                        <a:t>      * </a:t>
                      </a:r>
                      <a:r>
                        <a:rPr lang="en-US" sz="1800" u="sng" dirty="0">
                          <a:solidFill>
                            <a:schemeClr val="accent4"/>
                          </a:solidFill>
                          <a:effectLst/>
                          <a:latin typeface="Calibri" panose="020F0502020204030204" pitchFamily="34" charset="0"/>
                        </a:rPr>
                        <a:t>Research Level Tools:</a:t>
                      </a:r>
                      <a:r>
                        <a:rPr lang="en-US" sz="1800" u="none" dirty="0">
                          <a:solidFill>
                            <a:schemeClr val="accent4"/>
                          </a:solidFill>
                          <a:effectLst/>
                          <a:latin typeface="Calibri" panose="020F0502020204030204" pitchFamily="34" charset="0"/>
                        </a:rPr>
                        <a:t>   QRISK</a:t>
                      </a:r>
                      <a:r>
                        <a:rPr lang="en-US" sz="1800" dirty="0">
                          <a:solidFill>
                            <a:schemeClr val="accent4"/>
                          </a:solidFill>
                          <a:effectLst/>
                          <a:latin typeface="Calibri" panose="020F0502020204030204" pitchFamily="34" charset="0"/>
                        </a:rPr>
                        <a:t>, QRISK2, QRISK3, SCORE etc.</a:t>
                      </a:r>
                    </a:p>
                  </a:txBody>
                  <a:tcPr marL="68580" marR="68580" marT="0" marB="0"/>
                </a:tc>
                <a:extLst>
                  <a:ext uri="{0D108BD9-81ED-4DB2-BD59-A6C34878D82A}">
                    <a16:rowId xmlns:a16="http://schemas.microsoft.com/office/drawing/2014/main" val="2350307551"/>
                  </a:ext>
                </a:extLst>
              </a:tr>
              <a:tr h="2727145">
                <a:tc>
                  <a:txBody>
                    <a:bodyPr/>
                    <a:lstStyle/>
                    <a:p>
                      <a:pPr marL="342900" marR="0" lvl="0" indent="-342900" algn="just">
                        <a:lnSpc>
                          <a:spcPct val="150000"/>
                        </a:lnSpc>
                        <a:spcBef>
                          <a:spcPts val="0"/>
                        </a:spcBef>
                        <a:spcAft>
                          <a:spcPts val="0"/>
                        </a:spcAft>
                        <a:buFont typeface="Symbol" panose="05050102010706020507" pitchFamily="18" charset="2"/>
                        <a:buChar char=""/>
                      </a:pPr>
                      <a:r>
                        <a:rPr lang="en-US" sz="2000" u="sng" dirty="0">
                          <a:solidFill>
                            <a:srgbClr val="0070C0"/>
                          </a:solidFill>
                          <a:effectLst/>
                          <a:latin typeface="Calibri" panose="020F0502020204030204" pitchFamily="34" charset="0"/>
                        </a:rPr>
                        <a:t>Production Level Cardiovascular Prediction Tools:</a:t>
                      </a:r>
                      <a:endParaRPr lang="en-US" sz="2000" dirty="0">
                        <a:solidFill>
                          <a:srgbClr val="0070C0"/>
                        </a:solidFill>
                        <a:effectLst/>
                        <a:latin typeface="Calibri" panose="020F0502020204030204" pitchFamily="34" charset="0"/>
                      </a:endParaRPr>
                    </a:p>
                    <a:p>
                      <a:pPr marL="285750" marR="0" indent="-285750" algn="just">
                        <a:lnSpc>
                          <a:spcPct val="150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rPr>
                        <a:t>There are limited number of tools were introduced for production level cardiovascular risk prediction. </a:t>
                      </a:r>
                    </a:p>
                    <a:p>
                      <a:pPr marL="285750" marR="0" indent="-285750" algn="just">
                        <a:lnSpc>
                          <a:spcPct val="150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rPr>
                        <a:t>Introduced by IBM Watson research center, California, USA. </a:t>
                      </a:r>
                    </a:p>
                    <a:p>
                      <a:pPr marL="285750" marR="0" indent="-285750" algn="just">
                        <a:lnSpc>
                          <a:spcPct val="150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rPr>
                        <a:t>Most of the tools were used by hospitals, medical care centers and other healthcare facilities.</a:t>
                      </a:r>
                    </a:p>
                    <a:p>
                      <a:pPr marL="0" marR="0" algn="just">
                        <a:lnSpc>
                          <a:spcPct val="150000"/>
                        </a:lnSpc>
                        <a:spcBef>
                          <a:spcPts val="0"/>
                        </a:spcBef>
                        <a:spcAft>
                          <a:spcPts val="0"/>
                        </a:spcAft>
                      </a:pPr>
                      <a:r>
                        <a:rPr lang="en-US" sz="1600" dirty="0">
                          <a:effectLst/>
                          <a:latin typeface="Calibri" panose="020F0502020204030204" pitchFamily="34" charset="0"/>
                        </a:rPr>
                        <a:t>      </a:t>
                      </a:r>
                      <a:r>
                        <a:rPr lang="en-US" sz="1600" dirty="0">
                          <a:solidFill>
                            <a:schemeClr val="accent4"/>
                          </a:solidFill>
                          <a:effectLst/>
                          <a:latin typeface="Calibri" panose="020F0502020204030204" pitchFamily="34" charset="0"/>
                        </a:rPr>
                        <a:t>* </a:t>
                      </a:r>
                      <a:r>
                        <a:rPr lang="en-US" sz="1800" u="sng" dirty="0">
                          <a:solidFill>
                            <a:schemeClr val="accent4"/>
                          </a:solidFill>
                          <a:effectLst/>
                          <a:latin typeface="Calibri" panose="020F0502020204030204" pitchFamily="34" charset="0"/>
                        </a:rPr>
                        <a:t>Production Level Tools:</a:t>
                      </a:r>
                      <a:r>
                        <a:rPr lang="en-US" sz="1800" dirty="0">
                          <a:effectLst/>
                          <a:latin typeface="Calibri" panose="020F0502020204030204" pitchFamily="34" charset="0"/>
                        </a:rPr>
                        <a:t>      </a:t>
                      </a:r>
                      <a:r>
                        <a:rPr lang="en-US" sz="1800" dirty="0">
                          <a:solidFill>
                            <a:schemeClr val="accent4"/>
                          </a:solidFill>
                          <a:effectLst/>
                          <a:latin typeface="Calibri" panose="020F0502020204030204" pitchFamily="34" charset="0"/>
                        </a:rPr>
                        <a:t>IBM Watson Care Manager, Merge Cardio etc.</a:t>
                      </a:r>
                      <a:endParaRPr lang="en-US" sz="16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5991619"/>
                  </a:ext>
                </a:extLst>
              </a:tr>
            </a:tbl>
          </a:graphicData>
        </a:graphic>
      </p:graphicFrame>
      <p:pic>
        <p:nvPicPr>
          <p:cNvPr id="6" name="Picture 5" descr="A close up of a logo&#10;&#10;Description automatically generated">
            <a:extLst>
              <a:ext uri="{FF2B5EF4-FFF2-40B4-BE49-F238E27FC236}">
                <a16:creationId xmlns:a16="http://schemas.microsoft.com/office/drawing/2014/main" id="{DB197ACF-D8C9-4DAA-8662-B092522362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8206" y="3781886"/>
            <a:ext cx="3715627" cy="1978451"/>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07703264-132A-403C-B9E9-5C69F5B8DC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0350" y="735343"/>
            <a:ext cx="3422662" cy="1711331"/>
          </a:xfrm>
          <a:prstGeom prst="rect">
            <a:avLst/>
          </a:prstGeom>
        </p:spPr>
      </p:pic>
    </p:spTree>
    <p:extLst>
      <p:ext uri="{BB962C8B-B14F-4D97-AF65-F5344CB8AC3E}">
        <p14:creationId xmlns:p14="http://schemas.microsoft.com/office/powerpoint/2010/main" val="1111687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A1162F-A525-4183-9727-BFBB40A9F2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495" y="223562"/>
            <a:ext cx="1424725" cy="1488046"/>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5A335CE5-738B-4C6B-BC38-21480534D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4743" y="957669"/>
            <a:ext cx="8797464" cy="4942661"/>
          </a:xfrm>
          <a:prstGeom prst="rect">
            <a:avLst/>
          </a:prstGeom>
        </p:spPr>
      </p:pic>
      <p:sp>
        <p:nvSpPr>
          <p:cNvPr id="7" name="Rectangle 6">
            <a:extLst>
              <a:ext uri="{FF2B5EF4-FFF2-40B4-BE49-F238E27FC236}">
                <a16:creationId xmlns:a16="http://schemas.microsoft.com/office/drawing/2014/main" id="{CC096BF7-9C04-4CAD-B2C2-CEA30552D0E2}"/>
              </a:ext>
            </a:extLst>
          </p:cNvPr>
          <p:cNvSpPr/>
          <p:nvPr/>
        </p:nvSpPr>
        <p:spPr>
          <a:xfrm>
            <a:off x="1530220" y="64941"/>
            <a:ext cx="6751490" cy="579967"/>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Research Level Cardiovascular Prediction Tools</a:t>
            </a:r>
          </a:p>
        </p:txBody>
      </p:sp>
    </p:spTree>
    <p:extLst>
      <p:ext uri="{BB962C8B-B14F-4D97-AF65-F5344CB8AC3E}">
        <p14:creationId xmlns:p14="http://schemas.microsoft.com/office/powerpoint/2010/main" val="521570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70BC0-B7E2-4568-A58C-85F6861E8533}"/>
              </a:ext>
            </a:extLst>
          </p:cNvPr>
          <p:cNvSpPr>
            <a:spLocks noGrp="1"/>
          </p:cNvSpPr>
          <p:nvPr>
            <p:ph type="title"/>
          </p:nvPr>
        </p:nvSpPr>
        <p:spPr>
          <a:xfrm>
            <a:off x="762000" y="557784"/>
            <a:ext cx="3831336" cy="4956048"/>
          </a:xfrm>
          <a:prstGeom prst="rect">
            <a:avLst/>
          </a:prstGeom>
        </p:spPr>
        <p:txBody>
          <a:bodyPr anchor="t">
            <a:normAutofit/>
          </a:bodyPr>
          <a:lstStyle/>
          <a:p>
            <a:r>
              <a:rPr lang="en-US" dirty="0"/>
              <a:t>How I started to save human being </a:t>
            </a:r>
            <a:br>
              <a:rPr lang="en-US" dirty="0"/>
            </a:br>
            <a:br>
              <a:rPr lang="en-US" dirty="0"/>
            </a:br>
            <a:br>
              <a:rPr lang="en-US" dirty="0"/>
            </a:br>
            <a:r>
              <a:rPr lang="en-US" u="sng" dirty="0"/>
              <a:t>HealthCare</a:t>
            </a:r>
          </a:p>
        </p:txBody>
      </p:sp>
      <p:sp>
        <p:nvSpPr>
          <p:cNvPr id="4" name="Slide Number Placeholder 3">
            <a:extLst>
              <a:ext uri="{FF2B5EF4-FFF2-40B4-BE49-F238E27FC236}">
                <a16:creationId xmlns:a16="http://schemas.microsoft.com/office/drawing/2014/main" id="{54B94EB9-9841-4E57-9E95-7094AB7B10F8}"/>
              </a:ext>
            </a:extLst>
          </p:cNvPr>
          <p:cNvSpPr>
            <a:spLocks noGrp="1"/>
          </p:cNvSpPr>
          <p:nvPr>
            <p:ph type="sldNum" sz="quarter" idx="12"/>
          </p:nvPr>
        </p:nvSpPr>
        <p:spPr>
          <a:xfrm>
            <a:off x="11784011" y="587179"/>
            <a:ext cx="407988" cy="365125"/>
          </a:xfrm>
          <a:prstGeom prst="rect">
            <a:avLst/>
          </a:prstGeom>
        </p:spPr>
        <p:txBody>
          <a:bodyPr anchor="ctr">
            <a:normAutofit/>
          </a:bodyPr>
          <a:lstStyle/>
          <a:p>
            <a:pPr>
              <a:spcAft>
                <a:spcPts val="600"/>
              </a:spcAft>
            </a:pPr>
            <a:fld id="{7AAC19ED-7CFA-4AF2-BE7E-6017F4B12C94}" type="slidenum">
              <a:rPr lang="en-US" noProof="0" smtClean="0"/>
              <a:pPr>
                <a:spcAft>
                  <a:spcPts val="600"/>
                </a:spcAft>
              </a:pPr>
              <a:t>2</a:t>
            </a:fld>
            <a:endParaRPr lang="en-US" noProof="0"/>
          </a:p>
        </p:txBody>
      </p:sp>
      <p:pic>
        <p:nvPicPr>
          <p:cNvPr id="10" name="Content Placeholder 9">
            <a:extLst>
              <a:ext uri="{FF2B5EF4-FFF2-40B4-BE49-F238E27FC236}">
                <a16:creationId xmlns:a16="http://schemas.microsoft.com/office/drawing/2014/main" id="{91D078B7-A960-4276-8224-DC3E7798F3E2}"/>
              </a:ext>
            </a:extLst>
          </p:cNvPr>
          <p:cNvPicPr>
            <a:picLocks noGrp="1" noChangeAspect="1"/>
          </p:cNvPicPr>
          <p:nvPr>
            <p:ph sz="half" idx="2"/>
          </p:nvPr>
        </p:nvPicPr>
        <p:blipFill>
          <a:blip r:embed="rId2"/>
          <a:stretch>
            <a:fillRect/>
          </a:stretch>
        </p:blipFill>
        <p:spPr>
          <a:xfrm>
            <a:off x="5329238" y="1002220"/>
            <a:ext cx="6411944" cy="4274630"/>
          </a:xfrm>
        </p:spPr>
      </p:pic>
    </p:spTree>
    <p:extLst>
      <p:ext uri="{BB962C8B-B14F-4D97-AF65-F5344CB8AC3E}">
        <p14:creationId xmlns:p14="http://schemas.microsoft.com/office/powerpoint/2010/main" val="3660271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45FE564-00FB-4B1D-BDAA-7C6A6F791E17}"/>
              </a:ext>
            </a:extLst>
          </p:cNvPr>
          <p:cNvGraphicFramePr>
            <a:graphicFrameLocks noGrp="1"/>
          </p:cNvGraphicFramePr>
          <p:nvPr/>
        </p:nvGraphicFramePr>
        <p:xfrm>
          <a:off x="5505952" y="113975"/>
          <a:ext cx="6238043" cy="6111013"/>
        </p:xfrm>
        <a:graphic>
          <a:graphicData uri="http://schemas.openxmlformats.org/drawingml/2006/table">
            <a:tbl>
              <a:tblPr firstRow="1" firstCol="1" bandRow="1">
                <a:tableStyleId>{5940675A-B579-460E-94D1-54222C63F5DA}</a:tableStyleId>
              </a:tblPr>
              <a:tblGrid>
                <a:gridCol w="6238043">
                  <a:extLst>
                    <a:ext uri="{9D8B030D-6E8A-4147-A177-3AD203B41FA5}">
                      <a16:colId xmlns:a16="http://schemas.microsoft.com/office/drawing/2014/main" val="2478028606"/>
                    </a:ext>
                  </a:extLst>
                </a:gridCol>
              </a:tblGrid>
              <a:tr h="296643">
                <a:tc>
                  <a:txBody>
                    <a:bodyPr/>
                    <a:lstStyle/>
                    <a:p>
                      <a:pPr marL="0" marR="0">
                        <a:lnSpc>
                          <a:spcPct val="150000"/>
                        </a:lnSpc>
                        <a:spcBef>
                          <a:spcPts val="0"/>
                        </a:spcBef>
                        <a:spcAft>
                          <a:spcPts val="0"/>
                        </a:spcAft>
                      </a:pPr>
                      <a:r>
                        <a:rPr lang="en-US" sz="1600" b="1" dirty="0">
                          <a:effectLst/>
                          <a:latin typeface="Calibri" panose="020F0502020204030204" pitchFamily="34" charset="0"/>
                        </a:rPr>
                        <a:t>IBM Watson Care Manager ( Watson Care Manager, 2019)</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solidFill>
                      <a:schemeClr val="accent1">
                        <a:lumMod val="40000"/>
                        <a:lumOff val="60000"/>
                      </a:schemeClr>
                    </a:solidFill>
                  </a:tcPr>
                </a:tc>
                <a:extLst>
                  <a:ext uri="{0D108BD9-81ED-4DB2-BD59-A6C34878D82A}">
                    <a16:rowId xmlns:a16="http://schemas.microsoft.com/office/drawing/2014/main" val="2700449280"/>
                  </a:ext>
                </a:extLst>
              </a:tr>
              <a:tr h="1707193">
                <a:tc>
                  <a:txBody>
                    <a:bodyPr/>
                    <a:lstStyle/>
                    <a:p>
                      <a:pPr marL="285750" marR="0" indent="-285750" algn="just">
                        <a:lnSpc>
                          <a:spcPct val="150000"/>
                        </a:lnSpc>
                        <a:spcBef>
                          <a:spcPts val="0"/>
                        </a:spcBef>
                        <a:spcAft>
                          <a:spcPts val="0"/>
                        </a:spcAft>
                        <a:buFont typeface="Arial" panose="020B0604020202020204" pitchFamily="34" charset="0"/>
                        <a:buChar char="•"/>
                      </a:pPr>
                      <a:r>
                        <a:rPr lang="en-US" sz="1400" dirty="0">
                          <a:effectLst/>
                          <a:latin typeface="Calibri" panose="020F0502020204030204" pitchFamily="34" charset="0"/>
                        </a:rPr>
                        <a:t>IBM Watson Care Manager is cloud based healthcare management system </a:t>
                      </a:r>
                    </a:p>
                    <a:p>
                      <a:pPr marL="285750" marR="0" indent="-285750" algn="just">
                        <a:lnSpc>
                          <a:spcPct val="150000"/>
                        </a:lnSpc>
                        <a:spcBef>
                          <a:spcPts val="0"/>
                        </a:spcBef>
                        <a:spcAft>
                          <a:spcPts val="0"/>
                        </a:spcAft>
                        <a:buFont typeface="Arial" panose="020B0604020202020204" pitchFamily="34" charset="0"/>
                        <a:buChar char="•"/>
                      </a:pPr>
                      <a:r>
                        <a:rPr lang="en-US" sz="1400" dirty="0">
                          <a:effectLst/>
                          <a:latin typeface="Calibri" panose="020F0502020204030204" pitchFamily="34" charset="0"/>
                        </a:rPr>
                        <a:t>help the healthcare organizations to focus on patient care. </a:t>
                      </a:r>
                    </a:p>
                    <a:p>
                      <a:pPr marL="285750" marR="0" indent="-285750" algn="just">
                        <a:lnSpc>
                          <a:spcPct val="150000"/>
                        </a:lnSpc>
                        <a:spcBef>
                          <a:spcPts val="0"/>
                        </a:spcBef>
                        <a:spcAft>
                          <a:spcPts val="0"/>
                        </a:spcAft>
                        <a:buFont typeface="Arial" panose="020B0604020202020204" pitchFamily="34" charset="0"/>
                        <a:buChar char="•"/>
                      </a:pPr>
                      <a:r>
                        <a:rPr lang="en-US" sz="1400" dirty="0">
                          <a:effectLst/>
                          <a:latin typeface="Calibri" panose="020F0502020204030204" pitchFamily="34" charset="0"/>
                        </a:rPr>
                        <a:t>Care teams can capture the clinical details both unstructured and structured information, selected programs and create individualized care plans for patients. </a:t>
                      </a:r>
                    </a:p>
                    <a:p>
                      <a:pPr marL="285750" marR="0" indent="-285750" algn="just">
                        <a:lnSpc>
                          <a:spcPct val="150000"/>
                        </a:lnSpc>
                        <a:spcBef>
                          <a:spcPts val="0"/>
                        </a:spcBef>
                        <a:spcAft>
                          <a:spcPts val="0"/>
                        </a:spcAft>
                        <a:buFont typeface="Arial" panose="020B0604020202020204" pitchFamily="34" charset="0"/>
                        <a:buChar char="•"/>
                      </a:pPr>
                      <a:r>
                        <a:rPr lang="en-US" sz="1400" dirty="0">
                          <a:effectLst/>
                          <a:latin typeface="Calibri" panose="020F0502020204030204" pitchFamily="34" charset="0"/>
                        </a:rPr>
                        <a:t>These care plans can be adjusted to address changing biological, social, physiological and functional needs.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tc>
                <a:extLst>
                  <a:ext uri="{0D108BD9-81ED-4DB2-BD59-A6C34878D82A}">
                    <a16:rowId xmlns:a16="http://schemas.microsoft.com/office/drawing/2014/main" val="3829702858"/>
                  </a:ext>
                </a:extLst>
              </a:tr>
              <a:tr h="296643">
                <a:tc>
                  <a:txBody>
                    <a:bodyPr/>
                    <a:lstStyle/>
                    <a:p>
                      <a:pPr marL="0" marR="0" algn="ctr">
                        <a:lnSpc>
                          <a:spcPct val="150000"/>
                        </a:lnSpc>
                        <a:spcBef>
                          <a:spcPts val="0"/>
                        </a:spcBef>
                        <a:spcAft>
                          <a:spcPts val="0"/>
                        </a:spcAft>
                      </a:pPr>
                      <a:r>
                        <a:rPr lang="en-US" sz="1600" b="1" dirty="0">
                          <a:effectLst/>
                          <a:latin typeface="Calibri" panose="020F0502020204030204" pitchFamily="34" charset="0"/>
                        </a:rPr>
                        <a:t>Features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tc>
                <a:extLst>
                  <a:ext uri="{0D108BD9-81ED-4DB2-BD59-A6C34878D82A}">
                    <a16:rowId xmlns:a16="http://schemas.microsoft.com/office/drawing/2014/main" val="154770662"/>
                  </a:ext>
                </a:extLst>
              </a:tr>
              <a:tr h="838632">
                <a:tc>
                  <a:txBody>
                    <a:bodyPr/>
                    <a:lstStyle/>
                    <a:p>
                      <a:pPr marL="285750" marR="0" indent="-285750">
                        <a:lnSpc>
                          <a:spcPct val="150000"/>
                        </a:lnSpc>
                        <a:spcBef>
                          <a:spcPts val="0"/>
                        </a:spcBef>
                        <a:spcAft>
                          <a:spcPts val="0"/>
                        </a:spcAft>
                        <a:buFont typeface="Arial" panose="020B0604020202020204" pitchFamily="34" charset="0"/>
                        <a:buChar char="•"/>
                      </a:pPr>
                      <a:r>
                        <a:rPr lang="en-US" sz="1400" dirty="0">
                          <a:effectLst/>
                          <a:latin typeface="Calibri" panose="020F0502020204030204" pitchFamily="34" charset="0"/>
                        </a:rPr>
                        <a:t>Care management workflows</a:t>
                      </a:r>
                    </a:p>
                    <a:p>
                      <a:pPr marL="285750" marR="0" lvl="0" indent="-285750" algn="l" defTabSz="914423"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effectLst/>
                          <a:latin typeface="Calibri" panose="020F0502020204030204" pitchFamily="34" charset="0"/>
                        </a:rPr>
                        <a:t>Health Summary Review</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23"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effectLst/>
                          <a:latin typeface="Calibri" panose="020F0502020204030204" pitchFamily="34" charset="0"/>
                        </a:rPr>
                        <a:t>Third-party system integration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tc>
                <a:extLst>
                  <a:ext uri="{0D108BD9-81ED-4DB2-BD59-A6C34878D82A}">
                    <a16:rowId xmlns:a16="http://schemas.microsoft.com/office/drawing/2014/main" val="1276229988"/>
                  </a:ext>
                </a:extLst>
              </a:tr>
              <a:tr h="259592">
                <a:tc>
                  <a:txBody>
                    <a:bodyPr/>
                    <a:lstStyle/>
                    <a:p>
                      <a:pPr marL="0" marR="0">
                        <a:lnSpc>
                          <a:spcPct val="150000"/>
                        </a:lnSpc>
                        <a:spcBef>
                          <a:spcPts val="0"/>
                        </a:spcBef>
                        <a:spcAft>
                          <a:spcPts val="0"/>
                        </a:spcAft>
                      </a:pPr>
                      <a:r>
                        <a:rPr lang="en-US" sz="1400" dirty="0">
                          <a:solidFill>
                            <a:schemeClr val="tx1"/>
                          </a:solidFill>
                          <a:effectLst/>
                          <a:latin typeface="Calibri" panose="020F0502020204030204" pitchFamily="34" charset="0"/>
                        </a:rPr>
                        <a:t> </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solidFill>
                      <a:schemeClr val="accent3"/>
                    </a:solidFill>
                  </a:tcPr>
                </a:tc>
                <a:extLst>
                  <a:ext uri="{0D108BD9-81ED-4DB2-BD59-A6C34878D82A}">
                    <a16:rowId xmlns:a16="http://schemas.microsoft.com/office/drawing/2014/main" val="459976547"/>
                  </a:ext>
                </a:extLst>
              </a:tr>
              <a:tr h="296643">
                <a:tc>
                  <a:txBody>
                    <a:bodyPr/>
                    <a:lstStyle/>
                    <a:p>
                      <a:pPr marL="0" marR="0">
                        <a:lnSpc>
                          <a:spcPct val="150000"/>
                        </a:lnSpc>
                        <a:spcBef>
                          <a:spcPts val="0"/>
                        </a:spcBef>
                        <a:spcAft>
                          <a:spcPts val="0"/>
                        </a:spcAft>
                      </a:pPr>
                      <a:r>
                        <a:rPr lang="en-US" sz="1600" b="1" dirty="0">
                          <a:effectLst/>
                          <a:latin typeface="Calibri" panose="020F0502020204030204" pitchFamily="34" charset="0"/>
                        </a:rPr>
                        <a:t>IBM Watson Oncology Clinical Trail Matching (2017)</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solidFill>
                      <a:schemeClr val="accent1">
                        <a:lumMod val="40000"/>
                        <a:lumOff val="60000"/>
                      </a:schemeClr>
                    </a:solidFill>
                  </a:tcPr>
                </a:tc>
                <a:extLst>
                  <a:ext uri="{0D108BD9-81ED-4DB2-BD59-A6C34878D82A}">
                    <a16:rowId xmlns:a16="http://schemas.microsoft.com/office/drawing/2014/main" val="2920941893"/>
                  </a:ext>
                </a:extLst>
              </a:tr>
              <a:tr h="549112">
                <a:tc>
                  <a:txBody>
                    <a:bodyPr/>
                    <a:lstStyle/>
                    <a:p>
                      <a:pPr marL="0" marR="0" indent="0">
                        <a:lnSpc>
                          <a:spcPct val="150000"/>
                        </a:lnSpc>
                        <a:spcBef>
                          <a:spcPts val="0"/>
                        </a:spcBef>
                        <a:spcAft>
                          <a:spcPts val="0"/>
                        </a:spcAft>
                        <a:buFont typeface="Arial" panose="020B0604020202020204" pitchFamily="34" charset="0"/>
                        <a:buNone/>
                      </a:pPr>
                      <a:r>
                        <a:rPr lang="en-US" sz="1400" dirty="0">
                          <a:effectLst/>
                          <a:latin typeface="Calibri" panose="020F0502020204030204" pitchFamily="34" charset="0"/>
                        </a:rPr>
                        <a:t>Watson oncology clinical trial matching platform provide clinicians to more easily and quickly find the patients clinical trials. Then it helps to coordinate clinical trials,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tc>
                <a:extLst>
                  <a:ext uri="{0D108BD9-81ED-4DB2-BD59-A6C34878D82A}">
                    <a16:rowId xmlns:a16="http://schemas.microsoft.com/office/drawing/2014/main" val="1877787309"/>
                  </a:ext>
                </a:extLst>
              </a:tr>
              <a:tr h="296643">
                <a:tc>
                  <a:txBody>
                    <a:bodyPr/>
                    <a:lstStyle/>
                    <a:p>
                      <a:pPr marL="0" marR="0" algn="ctr">
                        <a:lnSpc>
                          <a:spcPct val="150000"/>
                        </a:lnSpc>
                        <a:spcBef>
                          <a:spcPts val="0"/>
                        </a:spcBef>
                        <a:spcAft>
                          <a:spcPts val="0"/>
                        </a:spcAft>
                      </a:pPr>
                      <a:r>
                        <a:rPr lang="en-US" sz="1600" b="1" dirty="0">
                          <a:effectLst/>
                          <a:latin typeface="Calibri" panose="020F0502020204030204" pitchFamily="34" charset="0"/>
                        </a:rPr>
                        <a:t>Features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tc>
                <a:extLst>
                  <a:ext uri="{0D108BD9-81ED-4DB2-BD59-A6C34878D82A}">
                    <a16:rowId xmlns:a16="http://schemas.microsoft.com/office/drawing/2014/main" val="1233828824"/>
                  </a:ext>
                </a:extLst>
              </a:tr>
              <a:tr h="259592">
                <a:tc>
                  <a:txBody>
                    <a:bodyPr/>
                    <a:lstStyle/>
                    <a:p>
                      <a:pPr marL="0" marR="0" algn="just">
                        <a:lnSpc>
                          <a:spcPct val="150000"/>
                        </a:lnSpc>
                        <a:spcBef>
                          <a:spcPts val="0"/>
                        </a:spcBef>
                        <a:spcAft>
                          <a:spcPts val="0"/>
                        </a:spcAft>
                      </a:pPr>
                      <a:r>
                        <a:rPr lang="en-US" sz="1400" dirty="0">
                          <a:effectLst/>
                          <a:latin typeface="Calibri" panose="020F0502020204030204" pitchFamily="34" charset="0"/>
                        </a:rPr>
                        <a:t>Analyzes structured and unstructured patient’s data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tc>
                <a:extLst>
                  <a:ext uri="{0D108BD9-81ED-4DB2-BD59-A6C34878D82A}">
                    <a16:rowId xmlns:a16="http://schemas.microsoft.com/office/drawing/2014/main" val="2408098058"/>
                  </a:ext>
                </a:extLst>
              </a:tr>
              <a:tr h="259592">
                <a:tc>
                  <a:txBody>
                    <a:bodyPr/>
                    <a:lstStyle/>
                    <a:p>
                      <a:pPr marL="0" marR="0" algn="just">
                        <a:lnSpc>
                          <a:spcPct val="150000"/>
                        </a:lnSpc>
                        <a:spcBef>
                          <a:spcPts val="0"/>
                        </a:spcBef>
                        <a:spcAft>
                          <a:spcPts val="0"/>
                        </a:spcAft>
                      </a:pPr>
                      <a:r>
                        <a:rPr lang="en-US" sz="1400" dirty="0">
                          <a:effectLst/>
                          <a:latin typeface="Calibri" panose="020F0502020204030204" pitchFamily="34" charset="0"/>
                        </a:rPr>
                        <a:t>Support proactive patient identification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tc>
                <a:extLst>
                  <a:ext uri="{0D108BD9-81ED-4DB2-BD59-A6C34878D82A}">
                    <a16:rowId xmlns:a16="http://schemas.microsoft.com/office/drawing/2014/main" val="2699405025"/>
                  </a:ext>
                </a:extLst>
              </a:tr>
              <a:tr h="259592">
                <a:tc>
                  <a:txBody>
                    <a:bodyPr/>
                    <a:lstStyle/>
                    <a:p>
                      <a:pPr marL="0" marR="0" algn="just">
                        <a:lnSpc>
                          <a:spcPct val="150000"/>
                        </a:lnSpc>
                        <a:spcBef>
                          <a:spcPts val="0"/>
                        </a:spcBef>
                        <a:spcAft>
                          <a:spcPts val="0"/>
                        </a:spcAft>
                      </a:pPr>
                      <a:r>
                        <a:rPr lang="en-US" sz="1400" dirty="0">
                          <a:effectLst/>
                          <a:latin typeface="Calibri" panose="020F0502020204030204" pitchFamily="34" charset="0"/>
                        </a:rPr>
                        <a:t>Identifies a list of relevant trial options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tc>
                <a:extLst>
                  <a:ext uri="{0D108BD9-81ED-4DB2-BD59-A6C34878D82A}">
                    <a16:rowId xmlns:a16="http://schemas.microsoft.com/office/drawing/2014/main" val="1620247517"/>
                  </a:ext>
                </a:extLst>
              </a:tr>
              <a:tr h="230338">
                <a:tc>
                  <a:txBody>
                    <a:bodyPr/>
                    <a:lstStyle/>
                    <a:p>
                      <a:pPr marL="0" marR="0" algn="just">
                        <a:lnSpc>
                          <a:spcPct val="150000"/>
                        </a:lnSpc>
                        <a:spcBef>
                          <a:spcPts val="0"/>
                        </a:spcBef>
                        <a:spcAft>
                          <a:spcPts val="0"/>
                        </a:spcAft>
                      </a:pPr>
                      <a:r>
                        <a:rPr lang="en-US" sz="1100" dirty="0">
                          <a:effectLst/>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822" marR="63822" marT="0" marB="0"/>
                </a:tc>
                <a:extLst>
                  <a:ext uri="{0D108BD9-81ED-4DB2-BD59-A6C34878D82A}">
                    <a16:rowId xmlns:a16="http://schemas.microsoft.com/office/drawing/2014/main" val="1490251987"/>
                  </a:ext>
                </a:extLst>
              </a:tr>
            </a:tbl>
          </a:graphicData>
        </a:graphic>
      </p:graphicFrame>
      <p:pic>
        <p:nvPicPr>
          <p:cNvPr id="6" name="Picture 5" descr="A close up of a sign&#10;&#10;Description automatically generated">
            <a:extLst>
              <a:ext uri="{FF2B5EF4-FFF2-40B4-BE49-F238E27FC236}">
                <a16:creationId xmlns:a16="http://schemas.microsoft.com/office/drawing/2014/main" id="{53C5EC0E-FC1A-4693-AF95-3812DA62D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211" y="1522379"/>
            <a:ext cx="2415222" cy="2415222"/>
          </a:xfrm>
          <a:prstGeom prst="rect">
            <a:avLst/>
          </a:prstGeom>
          <a:ln>
            <a:noFill/>
          </a:ln>
          <a:effectLst>
            <a:outerShdw blurRad="292100" dist="139700" dir="2700000" algn="tl" rotWithShape="0">
              <a:srgbClr val="333333">
                <a:alpha val="65000"/>
              </a:srgbClr>
            </a:outerShdw>
          </a:effectLst>
        </p:spPr>
      </p:pic>
      <p:pic>
        <p:nvPicPr>
          <p:cNvPr id="8" name="Picture 7" descr="A close up of text on a black background&#10;&#10;Description automatically generated">
            <a:extLst>
              <a:ext uri="{FF2B5EF4-FFF2-40B4-BE49-F238E27FC236}">
                <a16:creationId xmlns:a16="http://schemas.microsoft.com/office/drawing/2014/main" id="{61A84865-C62E-441D-92CF-1A1F658094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005" y="4154353"/>
            <a:ext cx="3628719" cy="2041154"/>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527D2E44-6021-4281-A9BE-A2380DB34149}"/>
              </a:ext>
            </a:extLst>
          </p:cNvPr>
          <p:cNvSpPr/>
          <p:nvPr/>
        </p:nvSpPr>
        <p:spPr>
          <a:xfrm>
            <a:off x="246335" y="32570"/>
            <a:ext cx="4994359" cy="1159613"/>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Research Level Cardiovascular </a:t>
            </a:r>
          </a:p>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Prediction Tools</a:t>
            </a:r>
          </a:p>
        </p:txBody>
      </p:sp>
    </p:spTree>
    <p:extLst>
      <p:ext uri="{BB962C8B-B14F-4D97-AF65-F5344CB8AC3E}">
        <p14:creationId xmlns:p14="http://schemas.microsoft.com/office/powerpoint/2010/main" val="2506936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EDB7E4F8-4172-4033-A533-1195B628C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543175" cy="1800225"/>
          </a:xfrm>
          <a:prstGeom prst="rect">
            <a:avLst/>
          </a:prstGeom>
        </p:spPr>
      </p:pic>
      <p:sp>
        <p:nvSpPr>
          <p:cNvPr id="3" name="Rectangle 2">
            <a:extLst>
              <a:ext uri="{FF2B5EF4-FFF2-40B4-BE49-F238E27FC236}">
                <a16:creationId xmlns:a16="http://schemas.microsoft.com/office/drawing/2014/main" id="{C01BFD1D-FB91-49EA-838F-36AE5C4617F1}"/>
              </a:ext>
            </a:extLst>
          </p:cNvPr>
          <p:cNvSpPr/>
          <p:nvPr/>
        </p:nvSpPr>
        <p:spPr>
          <a:xfrm>
            <a:off x="2635105" y="152118"/>
            <a:ext cx="5034657" cy="579967"/>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Key Findings – Literature Review</a:t>
            </a:r>
          </a:p>
        </p:txBody>
      </p:sp>
      <p:sp>
        <p:nvSpPr>
          <p:cNvPr id="6" name="Rectangle 5">
            <a:extLst>
              <a:ext uri="{FF2B5EF4-FFF2-40B4-BE49-F238E27FC236}">
                <a16:creationId xmlns:a16="http://schemas.microsoft.com/office/drawing/2014/main" id="{6CE0E4B2-8915-4510-A0F0-67CD96AD7D77}"/>
              </a:ext>
            </a:extLst>
          </p:cNvPr>
          <p:cNvSpPr/>
          <p:nvPr/>
        </p:nvSpPr>
        <p:spPr>
          <a:xfrm>
            <a:off x="239764" y="1771650"/>
            <a:ext cx="11712471" cy="5224764"/>
          </a:xfrm>
          <a:prstGeom prst="rect">
            <a:avLst/>
          </a:prstGeom>
        </p:spPr>
        <p:txBody>
          <a:bodyPr wrap="square">
            <a:spAutoFit/>
          </a:bodyPr>
          <a:lstStyle/>
          <a:p>
            <a:pPr marL="171450" indent="-171450" algn="just">
              <a:lnSpc>
                <a:spcPct val="150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Identify the Cardiovascular Clinical Processes.</a:t>
            </a:r>
          </a:p>
          <a:p>
            <a:pPr marL="171450" indent="-171450" algn="just">
              <a:lnSpc>
                <a:spcPct val="150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Research Level Existing Systems vs Production Level Existing Systems.</a:t>
            </a:r>
          </a:p>
          <a:p>
            <a:pPr marL="171450" indent="-171450" algn="just">
              <a:lnSpc>
                <a:spcPct val="150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Electronic Health Records (Clinical Data).</a:t>
            </a:r>
          </a:p>
          <a:p>
            <a:pPr marL="171450" indent="-171450" algn="just">
              <a:lnSpc>
                <a:spcPct val="150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New concepts of Machine Learning models and Algorithmic Analysis.</a:t>
            </a:r>
          </a:p>
          <a:p>
            <a:pPr marL="171450" indent="-171450" algn="just">
              <a:lnSpc>
                <a:spcPct val="150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Binary Classification Approaches :</a:t>
            </a:r>
          </a:p>
          <a:p>
            <a:pPr algn="just">
              <a:lnSpc>
                <a:spcPct val="150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	Supervised Learning – Classification (TensorFlow and Kera’s)</a:t>
            </a:r>
          </a:p>
          <a:p>
            <a:pPr marL="285750" indent="-285750" algn="just">
              <a:lnSpc>
                <a:spcPct val="150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Reinforcement Learning Concepts</a:t>
            </a:r>
          </a:p>
          <a:p>
            <a:pPr marL="285750" indent="-285750" algn="just">
              <a:lnSpc>
                <a:spcPct val="150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Multi-Agent Technologies in Cardiovascular Disease Management</a:t>
            </a:r>
          </a:p>
          <a:p>
            <a:pPr marL="285750" indent="-285750" algn="just">
              <a:lnSpc>
                <a:spcPct val="150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Multi-Agent Learning in Prediction Environment (Reinforcement Learning Environment)</a:t>
            </a:r>
          </a:p>
          <a:p>
            <a:pPr marL="171450" indent="-171450" algn="just">
              <a:lnSpc>
                <a:spcPct val="150000"/>
              </a:lnSpc>
              <a:spcAft>
                <a:spcPts val="800"/>
              </a:spcAft>
              <a:buFont typeface="Arial" panose="020B0604020202020204" pitchFamily="34" charset="0"/>
              <a:buChar char="•"/>
            </a:pPr>
            <a:endParaRPr lang="en-US" sz="1600"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A close up of text on a white background&#10;&#10;Description automatically generated">
            <a:extLst>
              <a:ext uri="{FF2B5EF4-FFF2-40B4-BE49-F238E27FC236}">
                <a16:creationId xmlns:a16="http://schemas.microsoft.com/office/drawing/2014/main" id="{120AA26E-72D0-400B-ACA1-4B3EDAD556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5242" y="1800225"/>
            <a:ext cx="4918152" cy="3050500"/>
          </a:xfrm>
          <a:prstGeom prst="rect">
            <a:avLst/>
          </a:prstGeom>
        </p:spPr>
      </p:pic>
    </p:spTree>
    <p:extLst>
      <p:ext uri="{BB962C8B-B14F-4D97-AF65-F5344CB8AC3E}">
        <p14:creationId xmlns:p14="http://schemas.microsoft.com/office/powerpoint/2010/main" val="2216862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CC04AB-FB40-4C6B-8530-AF24786C5F18}"/>
              </a:ext>
            </a:extLst>
          </p:cNvPr>
          <p:cNvSpPr/>
          <p:nvPr/>
        </p:nvSpPr>
        <p:spPr>
          <a:xfrm>
            <a:off x="246469" y="83602"/>
            <a:ext cx="5034657" cy="579967"/>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System Requirement Specification</a:t>
            </a:r>
          </a:p>
        </p:txBody>
      </p:sp>
      <p:pic>
        <p:nvPicPr>
          <p:cNvPr id="5" name="Picture 4" descr="A close up of a logo&#10;&#10;Description automatically generated">
            <a:extLst>
              <a:ext uri="{FF2B5EF4-FFF2-40B4-BE49-F238E27FC236}">
                <a16:creationId xmlns:a16="http://schemas.microsoft.com/office/drawing/2014/main" id="{984EA6F3-B65F-411A-A690-1933D5D77F30}"/>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7943772" y="373585"/>
            <a:ext cx="3874692" cy="2482673"/>
          </a:xfrm>
          <a:prstGeom prst="rect">
            <a:avLst/>
          </a:prstGeom>
        </p:spPr>
      </p:pic>
      <p:sp>
        <p:nvSpPr>
          <p:cNvPr id="6" name="Rectangle 5">
            <a:extLst>
              <a:ext uri="{FF2B5EF4-FFF2-40B4-BE49-F238E27FC236}">
                <a16:creationId xmlns:a16="http://schemas.microsoft.com/office/drawing/2014/main" id="{E92110B1-6B6C-438D-A5EA-50C452FBA726}"/>
              </a:ext>
            </a:extLst>
          </p:cNvPr>
          <p:cNvSpPr/>
          <p:nvPr/>
        </p:nvSpPr>
        <p:spPr>
          <a:xfrm>
            <a:off x="246469" y="807007"/>
            <a:ext cx="6635150" cy="1615827"/>
          </a:xfrm>
          <a:prstGeom prst="rect">
            <a:avLst/>
          </a:prstGeom>
        </p:spPr>
        <p:txBody>
          <a:bodyPr wrap="none">
            <a:spAutoFit/>
          </a:bodyPr>
          <a:lstStyle/>
          <a:p>
            <a:pPr>
              <a:lnSpc>
                <a:spcPct val="150000"/>
              </a:lnSpc>
            </a:pPr>
            <a:r>
              <a:rPr lang="en-US" b="1" u="sng" dirty="0">
                <a:solidFill>
                  <a:srgbClr val="000000"/>
                </a:solidFill>
                <a:latin typeface="Times New Roman" panose="02020603050405020304" pitchFamily="18" charset="0"/>
              </a:rPr>
              <a:t>Domain Expert Surveys </a:t>
            </a:r>
          </a:p>
          <a:p>
            <a:pPr marL="285750" indent="-285750">
              <a:lnSpc>
                <a:spcPct val="150000"/>
              </a:lnSpc>
              <a:buFont typeface="Arial" panose="020B0604020202020204" pitchFamily="34" charset="0"/>
              <a:buChar char="•"/>
            </a:pPr>
            <a:r>
              <a:rPr lang="en-US" dirty="0">
                <a:solidFill>
                  <a:srgbClr val="000000"/>
                </a:solidFill>
                <a:latin typeface="Times New Roman" panose="02020603050405020304" pitchFamily="18" charset="0"/>
              </a:rPr>
              <a:t>Cardiology Domain Expert Survey</a:t>
            </a:r>
          </a:p>
          <a:p>
            <a:pPr marL="285750" indent="-285750">
              <a:lnSpc>
                <a:spcPct val="150000"/>
              </a:lnSpc>
              <a:buFont typeface="Arial" panose="020B0604020202020204" pitchFamily="34" charset="0"/>
              <a:buChar char="•"/>
            </a:pPr>
            <a:r>
              <a:rPr lang="en-US" dirty="0">
                <a:solidFill>
                  <a:srgbClr val="000000"/>
                </a:solidFill>
                <a:latin typeface="Times New Roman" panose="02020603050405020304" pitchFamily="18" charset="0"/>
              </a:rPr>
              <a:t>Machine Learning &amp; Multi-Agent Systems Domain Expert Survey</a:t>
            </a:r>
          </a:p>
          <a:p>
            <a:endParaRPr lang="en-US" dirty="0">
              <a:solidFill>
                <a:srgbClr val="000000"/>
              </a:solidFill>
              <a:latin typeface="Times New Roman" panose="02020603050405020304" pitchFamily="18" charset="0"/>
            </a:endParaRPr>
          </a:p>
        </p:txBody>
      </p:sp>
      <p:sp>
        <p:nvSpPr>
          <p:cNvPr id="7" name="Rectangle 6">
            <a:extLst>
              <a:ext uri="{FF2B5EF4-FFF2-40B4-BE49-F238E27FC236}">
                <a16:creationId xmlns:a16="http://schemas.microsoft.com/office/drawing/2014/main" id="{287C1B0A-0BE0-42B6-99B1-99A9A77E9295}"/>
              </a:ext>
            </a:extLst>
          </p:cNvPr>
          <p:cNvSpPr/>
          <p:nvPr/>
        </p:nvSpPr>
        <p:spPr>
          <a:xfrm>
            <a:off x="246469" y="2733960"/>
            <a:ext cx="8770464" cy="2535566"/>
          </a:xfrm>
          <a:prstGeom prst="rect">
            <a:avLst/>
          </a:prstGeom>
        </p:spPr>
        <p:txBody>
          <a:bodyPr wrap="square">
            <a:spAutoFit/>
          </a:bodyPr>
          <a:lstStyle/>
          <a:p>
            <a:pPr>
              <a:lnSpc>
                <a:spcPct val="150000"/>
              </a:lnSpc>
            </a:pPr>
            <a:r>
              <a:rPr lang="en-US" b="1" u="sng" dirty="0"/>
              <a:t>Formal Interviews with Domain Experts </a:t>
            </a:r>
            <a:endParaRPr lang="en-US" b="1" u="sng" dirty="0">
              <a:solidFill>
                <a:srgbClr val="000000"/>
              </a:solidFill>
              <a:latin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0000"/>
                </a:solidFill>
                <a:latin typeface="Times New Roman" panose="02020603050405020304" pitchFamily="18" charset="0"/>
              </a:rPr>
              <a:t>Cardiology – Cardiothoracic Domain Experts (Physicians)</a:t>
            </a:r>
          </a:p>
          <a:p>
            <a:pPr marL="285750" indent="-285750">
              <a:lnSpc>
                <a:spcPct val="150000"/>
              </a:lnSpc>
              <a:buFont typeface="Arial" panose="020B0604020202020204" pitchFamily="34" charset="0"/>
              <a:buChar char="•"/>
            </a:pPr>
            <a:r>
              <a:rPr lang="en-US" dirty="0"/>
              <a:t>Cardiovascular Domain Expert (Specialize in Cardiovascular Medical Research)</a:t>
            </a:r>
          </a:p>
          <a:p>
            <a:pPr marL="285750" indent="-285750">
              <a:lnSpc>
                <a:spcPct val="150000"/>
              </a:lnSpc>
              <a:buFont typeface="Arial" panose="020B0604020202020204" pitchFamily="34" charset="0"/>
              <a:buChar char="•"/>
            </a:pPr>
            <a:r>
              <a:rPr lang="en-US" dirty="0"/>
              <a:t>Machine Learning – Domain Experts </a:t>
            </a:r>
          </a:p>
          <a:p>
            <a:pPr marL="285750" indent="-285750">
              <a:lnSpc>
                <a:spcPct val="150000"/>
              </a:lnSpc>
              <a:buFont typeface="Arial" panose="020B0604020202020204" pitchFamily="34" charset="0"/>
              <a:buChar char="•"/>
            </a:pPr>
            <a:r>
              <a:rPr lang="en-US" dirty="0"/>
              <a:t>Multi-Agent Systems – Domain Experts </a:t>
            </a:r>
          </a:p>
          <a:p>
            <a:pPr>
              <a:lnSpc>
                <a:spcPct val="150000"/>
              </a:lnSpc>
            </a:pPr>
            <a:r>
              <a:rPr lang="en-US" b="1"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	</a:t>
            </a:r>
          </a:p>
        </p:txBody>
      </p:sp>
    </p:spTree>
    <p:extLst>
      <p:ext uri="{BB962C8B-B14F-4D97-AF65-F5344CB8AC3E}">
        <p14:creationId xmlns:p14="http://schemas.microsoft.com/office/powerpoint/2010/main" val="389865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53A9FAE-C418-4A47-90CF-F2ECA80B25EC}"/>
              </a:ext>
            </a:extLst>
          </p:cNvPr>
          <p:cNvGraphicFramePr>
            <a:graphicFrameLocks noGrp="1"/>
          </p:cNvGraphicFramePr>
          <p:nvPr/>
        </p:nvGraphicFramePr>
        <p:xfrm>
          <a:off x="1593978" y="1220372"/>
          <a:ext cx="10086393" cy="4961955"/>
        </p:xfrm>
        <a:graphic>
          <a:graphicData uri="http://schemas.openxmlformats.org/drawingml/2006/table">
            <a:tbl>
              <a:tblPr firstRow="1" firstCol="1" bandRow="1">
                <a:tableStyleId>{5C22544A-7EE6-4342-B048-85BDC9FD1C3A}</a:tableStyleId>
              </a:tblPr>
              <a:tblGrid>
                <a:gridCol w="5076347">
                  <a:extLst>
                    <a:ext uri="{9D8B030D-6E8A-4147-A177-3AD203B41FA5}">
                      <a16:colId xmlns:a16="http://schemas.microsoft.com/office/drawing/2014/main" val="2141840462"/>
                    </a:ext>
                  </a:extLst>
                </a:gridCol>
                <a:gridCol w="5010046">
                  <a:extLst>
                    <a:ext uri="{9D8B030D-6E8A-4147-A177-3AD203B41FA5}">
                      <a16:colId xmlns:a16="http://schemas.microsoft.com/office/drawing/2014/main" val="2936896480"/>
                    </a:ext>
                  </a:extLst>
                </a:gridCol>
              </a:tblGrid>
              <a:tr h="1392141">
                <a:tc>
                  <a:txBody>
                    <a:bodyPr/>
                    <a:lstStyle/>
                    <a:p>
                      <a:pPr marL="0" marR="0">
                        <a:lnSpc>
                          <a:spcPct val="150000"/>
                        </a:lnSpc>
                        <a:spcBef>
                          <a:spcPts val="0"/>
                        </a:spcBef>
                        <a:spcAft>
                          <a:spcPts val="0"/>
                        </a:spcAft>
                      </a:pPr>
                      <a:r>
                        <a:rPr lang="en-US" sz="1400" u="sng" dirty="0">
                          <a:solidFill>
                            <a:schemeClr val="tx1"/>
                          </a:solidFill>
                          <a:effectLst/>
                          <a:latin typeface="+mj-lt"/>
                        </a:rPr>
                        <a:t>Social Analysis: -</a:t>
                      </a:r>
                      <a:endParaRPr lang="en-US" sz="1200" dirty="0">
                        <a:solidFill>
                          <a:schemeClr val="tx1"/>
                        </a:solidFill>
                        <a:effectLst/>
                        <a:latin typeface="+mj-lt"/>
                      </a:endParaRPr>
                    </a:p>
                    <a:p>
                      <a:pPr marL="342900" marR="0" lvl="0" indent="-342900">
                        <a:lnSpc>
                          <a:spcPct val="150000"/>
                        </a:lnSpc>
                        <a:spcBef>
                          <a:spcPts val="0"/>
                        </a:spcBef>
                        <a:spcAft>
                          <a:spcPts val="0"/>
                        </a:spcAft>
                        <a:buFont typeface="Symbol" panose="05050102010706020507" pitchFamily="18" charset="2"/>
                        <a:buChar char=""/>
                      </a:pPr>
                      <a:r>
                        <a:rPr lang="en-US" sz="1400" dirty="0">
                          <a:solidFill>
                            <a:schemeClr val="tx1"/>
                          </a:solidFill>
                          <a:effectLst/>
                          <a:latin typeface="+mj-lt"/>
                        </a:rPr>
                        <a:t>Impacts on the individual’s patient’s health profile, when unwanted parties notice the proposed health status. </a:t>
                      </a:r>
                      <a:endParaRPr lang="en-US" sz="1200" dirty="0">
                        <a:solidFill>
                          <a:schemeClr val="tx1"/>
                        </a:solidFill>
                        <a:effectLst/>
                        <a:latin typeface="+mj-lt"/>
                      </a:endParaRPr>
                    </a:p>
                    <a:p>
                      <a:pPr marL="342900" marR="0" lvl="0" indent="-342900">
                        <a:lnSpc>
                          <a:spcPct val="150000"/>
                        </a:lnSpc>
                        <a:spcBef>
                          <a:spcPts val="0"/>
                        </a:spcBef>
                        <a:spcAft>
                          <a:spcPts val="0"/>
                        </a:spcAft>
                        <a:buFont typeface="Symbol" panose="05050102010706020507" pitchFamily="18" charset="2"/>
                        <a:buChar char=""/>
                      </a:pPr>
                      <a:r>
                        <a:rPr lang="en-US" sz="1400" dirty="0">
                          <a:solidFill>
                            <a:schemeClr val="tx1"/>
                          </a:solidFill>
                          <a:effectLst/>
                          <a:latin typeface="+mj-lt"/>
                        </a:rPr>
                        <a:t>Unexpected struggles/disputes.</a:t>
                      </a:r>
                      <a:endParaRPr lang="en-US" sz="1200" dirty="0">
                        <a:solidFill>
                          <a:schemeClr val="tx1"/>
                        </a:solidFill>
                        <a:effectLst/>
                        <a:latin typeface="+mj-lt"/>
                        <a:ea typeface="Calibri" panose="020F0502020204030204" pitchFamily="34" charset="0"/>
                        <a:cs typeface="Latha" panose="020B0604020202020204" pitchFamily="34" charset="0"/>
                      </a:endParaRPr>
                    </a:p>
                  </a:txBody>
                  <a:tcPr marL="69747" marR="69747" marT="0" marB="0">
                    <a:solidFill>
                      <a:schemeClr val="accent3">
                        <a:lumMod val="20000"/>
                        <a:lumOff val="80000"/>
                      </a:schemeClr>
                    </a:solidFill>
                  </a:tcPr>
                </a:tc>
                <a:tc>
                  <a:txBody>
                    <a:bodyPr/>
                    <a:lstStyle/>
                    <a:p>
                      <a:pPr marL="0" marR="0">
                        <a:lnSpc>
                          <a:spcPct val="150000"/>
                        </a:lnSpc>
                        <a:spcBef>
                          <a:spcPts val="0"/>
                        </a:spcBef>
                        <a:spcAft>
                          <a:spcPts val="0"/>
                        </a:spcAft>
                      </a:pPr>
                      <a:r>
                        <a:rPr lang="en-US" sz="1400" u="sng">
                          <a:solidFill>
                            <a:schemeClr val="tx1"/>
                          </a:solidFill>
                          <a:effectLst/>
                          <a:latin typeface="+mj-lt"/>
                        </a:rPr>
                        <a:t>Ethical Analysis: -</a:t>
                      </a:r>
                      <a:endParaRPr lang="en-US" sz="1200">
                        <a:solidFill>
                          <a:schemeClr val="tx1"/>
                        </a:solidFill>
                        <a:effectLst/>
                        <a:latin typeface="+mj-lt"/>
                      </a:endParaRPr>
                    </a:p>
                    <a:p>
                      <a:pPr marL="342900" marR="0" lvl="0" indent="-342900">
                        <a:lnSpc>
                          <a:spcPct val="150000"/>
                        </a:lnSpc>
                        <a:spcBef>
                          <a:spcPts val="0"/>
                        </a:spcBef>
                        <a:spcAft>
                          <a:spcPts val="0"/>
                        </a:spcAft>
                        <a:buFont typeface="Symbol" panose="05050102010706020507" pitchFamily="18" charset="2"/>
                        <a:buChar char=""/>
                      </a:pPr>
                      <a:r>
                        <a:rPr lang="en-US" sz="1400">
                          <a:solidFill>
                            <a:schemeClr val="tx1"/>
                          </a:solidFill>
                          <a:effectLst/>
                          <a:latin typeface="+mj-lt"/>
                        </a:rPr>
                        <a:t>Patients clinical history and reports contravention (Privacy Breaches) </a:t>
                      </a:r>
                      <a:endParaRPr lang="en-US" sz="1200">
                        <a:solidFill>
                          <a:schemeClr val="tx1"/>
                        </a:solidFill>
                        <a:effectLst/>
                        <a:latin typeface="+mj-lt"/>
                      </a:endParaRPr>
                    </a:p>
                    <a:p>
                      <a:pPr marL="342900" marR="0" lvl="0" indent="-342900">
                        <a:lnSpc>
                          <a:spcPct val="150000"/>
                        </a:lnSpc>
                        <a:spcBef>
                          <a:spcPts val="0"/>
                        </a:spcBef>
                        <a:spcAft>
                          <a:spcPts val="0"/>
                        </a:spcAft>
                        <a:buFont typeface="Symbol" panose="05050102010706020507" pitchFamily="18" charset="2"/>
                        <a:buChar char=""/>
                      </a:pPr>
                      <a:r>
                        <a:rPr lang="en-US" sz="1400">
                          <a:solidFill>
                            <a:schemeClr val="tx1"/>
                          </a:solidFill>
                          <a:effectLst/>
                          <a:latin typeface="+mj-lt"/>
                        </a:rPr>
                        <a:t>Overhearing – Patients health status</a:t>
                      </a:r>
                      <a:endParaRPr lang="en-US" sz="1200">
                        <a:solidFill>
                          <a:schemeClr val="tx1"/>
                        </a:solidFill>
                        <a:effectLst/>
                        <a:latin typeface="+mj-lt"/>
                        <a:ea typeface="Calibri" panose="020F0502020204030204" pitchFamily="34" charset="0"/>
                        <a:cs typeface="Latha" panose="020B0604020202020204" pitchFamily="34" charset="0"/>
                      </a:endParaRPr>
                    </a:p>
                  </a:txBody>
                  <a:tcPr marL="69747" marR="69747" marT="0" marB="0">
                    <a:solidFill>
                      <a:schemeClr val="accent3">
                        <a:lumMod val="20000"/>
                        <a:lumOff val="80000"/>
                      </a:schemeClr>
                    </a:solidFill>
                  </a:tcPr>
                </a:tc>
                <a:extLst>
                  <a:ext uri="{0D108BD9-81ED-4DB2-BD59-A6C34878D82A}">
                    <a16:rowId xmlns:a16="http://schemas.microsoft.com/office/drawing/2014/main" val="1467434072"/>
                  </a:ext>
                </a:extLst>
              </a:tr>
              <a:tr h="1483683">
                <a:tc>
                  <a:txBody>
                    <a:bodyPr/>
                    <a:lstStyle/>
                    <a:p>
                      <a:pPr marL="0" marR="0">
                        <a:lnSpc>
                          <a:spcPct val="150000"/>
                        </a:lnSpc>
                        <a:spcBef>
                          <a:spcPts val="0"/>
                        </a:spcBef>
                        <a:spcAft>
                          <a:spcPts val="0"/>
                        </a:spcAft>
                      </a:pPr>
                      <a:r>
                        <a:rPr lang="en-US" sz="1400" u="sng" dirty="0">
                          <a:solidFill>
                            <a:schemeClr val="tx1"/>
                          </a:solidFill>
                          <a:effectLst/>
                          <a:latin typeface="+mj-lt"/>
                        </a:rPr>
                        <a:t>Legal Analysis: -</a:t>
                      </a:r>
                      <a:endParaRPr lang="en-US" sz="1200" dirty="0">
                        <a:solidFill>
                          <a:schemeClr val="tx1"/>
                        </a:solidFill>
                        <a:effectLst/>
                        <a:latin typeface="+mj-lt"/>
                      </a:endParaRPr>
                    </a:p>
                    <a:p>
                      <a:pPr marL="342900" marR="0" lvl="0" indent="-342900">
                        <a:lnSpc>
                          <a:spcPct val="150000"/>
                        </a:lnSpc>
                        <a:spcBef>
                          <a:spcPts val="0"/>
                        </a:spcBef>
                        <a:spcAft>
                          <a:spcPts val="0"/>
                        </a:spcAft>
                        <a:buFont typeface="Symbol" panose="05050102010706020507" pitchFamily="18" charset="2"/>
                        <a:buChar char=""/>
                      </a:pPr>
                      <a:r>
                        <a:rPr lang="en-US" sz="1400" dirty="0">
                          <a:solidFill>
                            <a:schemeClr val="tx1"/>
                          </a:solidFill>
                          <a:effectLst/>
                          <a:latin typeface="+mj-lt"/>
                        </a:rPr>
                        <a:t>Patients Clinical Reports infraction. </a:t>
                      </a:r>
                      <a:endParaRPr lang="en-US" sz="1200" dirty="0">
                        <a:solidFill>
                          <a:schemeClr val="tx1"/>
                        </a:solidFill>
                        <a:effectLst/>
                        <a:latin typeface="+mj-lt"/>
                      </a:endParaRPr>
                    </a:p>
                    <a:p>
                      <a:pPr marL="342900" marR="0" lvl="0" indent="-342900">
                        <a:lnSpc>
                          <a:spcPct val="150000"/>
                        </a:lnSpc>
                        <a:spcBef>
                          <a:spcPts val="0"/>
                        </a:spcBef>
                        <a:spcAft>
                          <a:spcPts val="0"/>
                        </a:spcAft>
                        <a:buFont typeface="Symbol" panose="05050102010706020507" pitchFamily="18" charset="2"/>
                        <a:buChar char=""/>
                      </a:pPr>
                      <a:r>
                        <a:rPr lang="en-US" sz="1400" dirty="0">
                          <a:solidFill>
                            <a:schemeClr val="tx1"/>
                          </a:solidFill>
                          <a:effectLst/>
                          <a:latin typeface="+mj-lt"/>
                        </a:rPr>
                        <a:t>Computer Misuse Act Violation</a:t>
                      </a:r>
                      <a:endParaRPr lang="en-US" sz="1200" dirty="0">
                        <a:solidFill>
                          <a:schemeClr val="tx1"/>
                        </a:solidFill>
                        <a:effectLst/>
                        <a:latin typeface="+mj-lt"/>
                      </a:endParaRPr>
                    </a:p>
                    <a:p>
                      <a:pPr marL="0" marR="0">
                        <a:lnSpc>
                          <a:spcPct val="150000"/>
                        </a:lnSpc>
                        <a:spcBef>
                          <a:spcPts val="0"/>
                        </a:spcBef>
                        <a:spcAft>
                          <a:spcPts val="0"/>
                        </a:spcAft>
                      </a:pPr>
                      <a:r>
                        <a:rPr lang="en-US" sz="1400" dirty="0">
                          <a:solidFill>
                            <a:schemeClr val="tx1"/>
                          </a:solidFill>
                          <a:effectLst/>
                          <a:latin typeface="+mj-lt"/>
                        </a:rPr>
                        <a:t> </a:t>
                      </a:r>
                      <a:endParaRPr lang="en-US" sz="1200" dirty="0">
                        <a:solidFill>
                          <a:schemeClr val="tx1"/>
                        </a:solidFill>
                        <a:effectLst/>
                        <a:latin typeface="+mj-lt"/>
                        <a:ea typeface="Calibri" panose="020F0502020204030204" pitchFamily="34" charset="0"/>
                        <a:cs typeface="Latha" panose="020B0604020202020204" pitchFamily="34" charset="0"/>
                      </a:endParaRPr>
                    </a:p>
                  </a:txBody>
                  <a:tcPr marL="69747" marR="69747" marT="0" marB="0">
                    <a:solidFill>
                      <a:schemeClr val="accent3">
                        <a:lumMod val="20000"/>
                        <a:lumOff val="80000"/>
                      </a:schemeClr>
                    </a:solidFill>
                  </a:tcPr>
                </a:tc>
                <a:tc>
                  <a:txBody>
                    <a:bodyPr/>
                    <a:lstStyle/>
                    <a:p>
                      <a:pPr marL="0" marR="0">
                        <a:lnSpc>
                          <a:spcPct val="150000"/>
                        </a:lnSpc>
                        <a:spcBef>
                          <a:spcPts val="0"/>
                        </a:spcBef>
                        <a:spcAft>
                          <a:spcPts val="0"/>
                        </a:spcAft>
                      </a:pPr>
                      <a:r>
                        <a:rPr lang="en-US" sz="1400" b="1" u="sng" dirty="0">
                          <a:solidFill>
                            <a:schemeClr val="tx1"/>
                          </a:solidFill>
                          <a:effectLst/>
                          <a:latin typeface="+mj-lt"/>
                        </a:rPr>
                        <a:t>Professional Analysis: -</a:t>
                      </a:r>
                      <a:endParaRPr lang="en-US" sz="1200" b="1" dirty="0">
                        <a:solidFill>
                          <a:schemeClr val="tx1"/>
                        </a:solidFill>
                        <a:effectLst/>
                        <a:latin typeface="+mj-lt"/>
                      </a:endParaRPr>
                    </a:p>
                    <a:p>
                      <a:pPr marL="342900" marR="0" lvl="0" indent="-342900">
                        <a:lnSpc>
                          <a:spcPct val="150000"/>
                        </a:lnSpc>
                        <a:spcBef>
                          <a:spcPts val="0"/>
                        </a:spcBef>
                        <a:spcAft>
                          <a:spcPts val="0"/>
                        </a:spcAft>
                        <a:buFont typeface="Symbol" panose="05050102010706020507" pitchFamily="18" charset="2"/>
                        <a:buChar char=""/>
                      </a:pPr>
                      <a:r>
                        <a:rPr lang="en-US" sz="1400" b="1" dirty="0">
                          <a:solidFill>
                            <a:schemeClr val="tx1"/>
                          </a:solidFill>
                          <a:effectLst/>
                          <a:latin typeface="+mj-lt"/>
                        </a:rPr>
                        <a:t>Health Data code of conduct comply to the published guidelines, conducts and policies of the institution in Sri Lanka, when specify the research protocol guidelines.</a:t>
                      </a:r>
                    </a:p>
                    <a:p>
                      <a:pPr marL="342900" marR="0" lvl="0" indent="-342900">
                        <a:lnSpc>
                          <a:spcPct val="150000"/>
                        </a:lnSpc>
                        <a:spcBef>
                          <a:spcPts val="0"/>
                        </a:spcBef>
                        <a:spcAft>
                          <a:spcPts val="0"/>
                        </a:spcAft>
                        <a:buFont typeface="Symbol" panose="05050102010706020507" pitchFamily="18" charset="2"/>
                        <a:buChar char=""/>
                      </a:pPr>
                      <a:endParaRPr lang="en-US" sz="1200" b="1" dirty="0">
                        <a:solidFill>
                          <a:schemeClr val="tx1"/>
                        </a:solidFill>
                        <a:effectLst/>
                        <a:latin typeface="+mj-lt"/>
                        <a:ea typeface="Calibri" panose="020F0502020204030204" pitchFamily="34" charset="0"/>
                        <a:cs typeface="Latha" panose="020B0604020202020204" pitchFamily="34" charset="0"/>
                      </a:endParaRPr>
                    </a:p>
                  </a:txBody>
                  <a:tcPr marL="69747" marR="69747" marT="0" marB="0">
                    <a:solidFill>
                      <a:schemeClr val="accent3">
                        <a:lumMod val="20000"/>
                        <a:lumOff val="80000"/>
                      </a:schemeClr>
                    </a:solidFill>
                  </a:tcPr>
                </a:tc>
                <a:extLst>
                  <a:ext uri="{0D108BD9-81ED-4DB2-BD59-A6C34878D82A}">
                    <a16:rowId xmlns:a16="http://schemas.microsoft.com/office/drawing/2014/main" val="1077980452"/>
                  </a:ext>
                </a:extLst>
              </a:tr>
              <a:tr h="1483683">
                <a:tc>
                  <a:txBody>
                    <a:bodyPr/>
                    <a:lstStyle/>
                    <a:p>
                      <a:pPr marL="0" marR="0">
                        <a:lnSpc>
                          <a:spcPct val="150000"/>
                        </a:lnSpc>
                        <a:spcBef>
                          <a:spcPts val="0"/>
                        </a:spcBef>
                        <a:spcAft>
                          <a:spcPts val="0"/>
                        </a:spcAft>
                      </a:pPr>
                      <a:r>
                        <a:rPr lang="en-US" sz="1400" u="sng">
                          <a:solidFill>
                            <a:schemeClr val="tx1"/>
                          </a:solidFill>
                          <a:effectLst/>
                          <a:latin typeface="+mj-lt"/>
                        </a:rPr>
                        <a:t>Technological Analysis: -</a:t>
                      </a:r>
                      <a:endParaRPr lang="en-US" sz="1200">
                        <a:solidFill>
                          <a:schemeClr val="tx1"/>
                        </a:solidFill>
                        <a:effectLst/>
                        <a:latin typeface="+mj-lt"/>
                      </a:endParaRPr>
                    </a:p>
                    <a:p>
                      <a:pPr marL="342900" marR="0" lvl="0" indent="-342900">
                        <a:lnSpc>
                          <a:spcPct val="150000"/>
                        </a:lnSpc>
                        <a:spcBef>
                          <a:spcPts val="0"/>
                        </a:spcBef>
                        <a:spcAft>
                          <a:spcPts val="0"/>
                        </a:spcAft>
                        <a:buFont typeface="Symbol" panose="05050102010706020507" pitchFamily="18" charset="2"/>
                        <a:buChar char=""/>
                        <a:tabLst>
                          <a:tab pos="1009015" algn="l"/>
                        </a:tabLst>
                      </a:pPr>
                      <a:r>
                        <a:rPr lang="en-US" sz="1400">
                          <a:solidFill>
                            <a:schemeClr val="tx1"/>
                          </a:solidFill>
                          <a:effectLst/>
                          <a:latin typeface="+mj-lt"/>
                        </a:rPr>
                        <a:t>Technological developments specific for hospitals and healthcare manufactures could have a changeable range of effects on system overall performance   </a:t>
                      </a:r>
                      <a:endParaRPr lang="en-US" sz="1200">
                        <a:solidFill>
                          <a:schemeClr val="tx1"/>
                        </a:solidFill>
                        <a:effectLst/>
                        <a:latin typeface="+mj-lt"/>
                        <a:ea typeface="Calibri" panose="020F0502020204030204" pitchFamily="34" charset="0"/>
                        <a:cs typeface="Latha" panose="020B0604020202020204" pitchFamily="34" charset="0"/>
                      </a:endParaRPr>
                    </a:p>
                  </a:txBody>
                  <a:tcPr marL="69747" marR="69747" marT="0" marB="0">
                    <a:solidFill>
                      <a:schemeClr val="accent3">
                        <a:lumMod val="20000"/>
                        <a:lumOff val="80000"/>
                      </a:schemeClr>
                    </a:solidFill>
                  </a:tcPr>
                </a:tc>
                <a:tc>
                  <a:txBody>
                    <a:bodyPr/>
                    <a:lstStyle/>
                    <a:p>
                      <a:pPr marL="0" marR="0">
                        <a:lnSpc>
                          <a:spcPct val="150000"/>
                        </a:lnSpc>
                        <a:spcBef>
                          <a:spcPts val="0"/>
                        </a:spcBef>
                        <a:spcAft>
                          <a:spcPts val="0"/>
                        </a:spcAft>
                      </a:pPr>
                      <a:r>
                        <a:rPr lang="en-US" sz="1400" b="1" u="sng" dirty="0">
                          <a:solidFill>
                            <a:schemeClr val="tx1"/>
                          </a:solidFill>
                          <a:effectLst/>
                          <a:latin typeface="+mj-lt"/>
                        </a:rPr>
                        <a:t>Economic Factor Analysis: -</a:t>
                      </a:r>
                      <a:endParaRPr lang="en-US" sz="1200" b="1" dirty="0">
                        <a:solidFill>
                          <a:schemeClr val="tx1"/>
                        </a:solidFill>
                        <a:effectLst/>
                        <a:latin typeface="+mj-lt"/>
                      </a:endParaRPr>
                    </a:p>
                    <a:p>
                      <a:pPr marL="342900" marR="0" lvl="0" indent="-342900">
                        <a:lnSpc>
                          <a:spcPct val="150000"/>
                        </a:lnSpc>
                        <a:spcBef>
                          <a:spcPts val="0"/>
                        </a:spcBef>
                        <a:spcAft>
                          <a:spcPts val="0"/>
                        </a:spcAft>
                        <a:buFont typeface="Symbol" panose="05050102010706020507" pitchFamily="18" charset="2"/>
                        <a:buChar char=""/>
                      </a:pPr>
                      <a:r>
                        <a:rPr lang="en-US" sz="1400" b="1" dirty="0">
                          <a:solidFill>
                            <a:schemeClr val="tx1"/>
                          </a:solidFill>
                          <a:effectLst/>
                          <a:latin typeface="+mj-lt"/>
                        </a:rPr>
                        <a:t>Considering about the product cost deliverable when it comes to production level.</a:t>
                      </a:r>
                      <a:endParaRPr lang="en-US" sz="1200" b="1" dirty="0">
                        <a:solidFill>
                          <a:schemeClr val="tx1"/>
                        </a:solidFill>
                        <a:effectLst/>
                        <a:latin typeface="+mj-lt"/>
                        <a:ea typeface="Calibri" panose="020F0502020204030204" pitchFamily="34" charset="0"/>
                        <a:cs typeface="Latha" panose="020B0604020202020204" pitchFamily="34" charset="0"/>
                      </a:endParaRPr>
                    </a:p>
                  </a:txBody>
                  <a:tcPr marL="69747" marR="69747" marT="0" marB="0">
                    <a:solidFill>
                      <a:schemeClr val="accent3">
                        <a:lumMod val="20000"/>
                        <a:lumOff val="80000"/>
                      </a:schemeClr>
                    </a:solidFill>
                  </a:tcPr>
                </a:tc>
                <a:extLst>
                  <a:ext uri="{0D108BD9-81ED-4DB2-BD59-A6C34878D82A}">
                    <a16:rowId xmlns:a16="http://schemas.microsoft.com/office/drawing/2014/main" val="2246408201"/>
                  </a:ext>
                </a:extLst>
              </a:tr>
            </a:tbl>
          </a:graphicData>
        </a:graphic>
      </p:graphicFrame>
      <p:sp>
        <p:nvSpPr>
          <p:cNvPr id="9" name="Rectangle 8">
            <a:extLst>
              <a:ext uri="{FF2B5EF4-FFF2-40B4-BE49-F238E27FC236}">
                <a16:creationId xmlns:a16="http://schemas.microsoft.com/office/drawing/2014/main" id="{3DF309CF-AB41-4034-AC76-ECC750A08633}"/>
              </a:ext>
            </a:extLst>
          </p:cNvPr>
          <p:cNvSpPr/>
          <p:nvPr/>
        </p:nvSpPr>
        <p:spPr>
          <a:xfrm>
            <a:off x="1593978" y="107802"/>
            <a:ext cx="5034657" cy="579967"/>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SLEP Analysis</a:t>
            </a:r>
          </a:p>
        </p:txBody>
      </p:sp>
      <p:pic>
        <p:nvPicPr>
          <p:cNvPr id="5" name="Picture 4" descr="A close up of text on a white background&#10;&#10;Description automatically generated">
            <a:extLst>
              <a:ext uri="{FF2B5EF4-FFF2-40B4-BE49-F238E27FC236}">
                <a16:creationId xmlns:a16="http://schemas.microsoft.com/office/drawing/2014/main" id="{D88CDC50-877C-4086-B000-C45C74B856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7802"/>
            <a:ext cx="1405812" cy="1499533"/>
          </a:xfrm>
          <a:prstGeom prst="rect">
            <a:avLst/>
          </a:prstGeom>
        </p:spPr>
      </p:pic>
    </p:spTree>
    <p:extLst>
      <p:ext uri="{BB962C8B-B14F-4D97-AF65-F5344CB8AC3E}">
        <p14:creationId xmlns:p14="http://schemas.microsoft.com/office/powerpoint/2010/main" val="283595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37B47F-CD3B-4672-9DEC-7406A65ED37A}"/>
              </a:ext>
            </a:extLst>
          </p:cNvPr>
          <p:cNvSpPr/>
          <p:nvPr/>
        </p:nvSpPr>
        <p:spPr>
          <a:xfrm>
            <a:off x="1432373" y="345162"/>
            <a:ext cx="3425891" cy="579967"/>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High-Level Architecture </a:t>
            </a:r>
          </a:p>
        </p:txBody>
      </p:sp>
      <p:pic>
        <p:nvPicPr>
          <p:cNvPr id="4" name="Picture 3">
            <a:extLst>
              <a:ext uri="{FF2B5EF4-FFF2-40B4-BE49-F238E27FC236}">
                <a16:creationId xmlns:a16="http://schemas.microsoft.com/office/drawing/2014/main" id="{CD87737B-21B0-4D05-98F8-8A833BC1C9D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8264" y="131620"/>
            <a:ext cx="6120752" cy="6040652"/>
          </a:xfrm>
          <a:prstGeom prst="rect">
            <a:avLst/>
          </a:prstGeom>
          <a:noFill/>
          <a:ln>
            <a:noFill/>
          </a:ln>
        </p:spPr>
      </p:pic>
      <p:pic>
        <p:nvPicPr>
          <p:cNvPr id="5" name="Picture 4">
            <a:extLst>
              <a:ext uri="{FF2B5EF4-FFF2-40B4-BE49-F238E27FC236}">
                <a16:creationId xmlns:a16="http://schemas.microsoft.com/office/drawing/2014/main" id="{A10D6F86-180B-4940-A004-56ABDD870AAF}"/>
              </a:ext>
            </a:extLst>
          </p:cNvPr>
          <p:cNvPicPr>
            <a:picLocks noChangeAspect="1"/>
          </p:cNvPicPr>
          <p:nvPr/>
        </p:nvPicPr>
        <p:blipFill rotWithShape="1">
          <a:blip r:embed="rId3"/>
          <a:srcRect t="15011" r="50795" b="6044"/>
          <a:stretch/>
        </p:blipFill>
        <p:spPr>
          <a:xfrm>
            <a:off x="101081" y="275183"/>
            <a:ext cx="1172672" cy="1063831"/>
          </a:xfrm>
          <a:prstGeom prst="rect">
            <a:avLst/>
          </a:prstGeom>
        </p:spPr>
      </p:pic>
    </p:spTree>
    <p:extLst>
      <p:ext uri="{BB962C8B-B14F-4D97-AF65-F5344CB8AC3E}">
        <p14:creationId xmlns:p14="http://schemas.microsoft.com/office/powerpoint/2010/main" val="2277689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automatically generated">
            <a:extLst>
              <a:ext uri="{FF2B5EF4-FFF2-40B4-BE49-F238E27FC236}">
                <a16:creationId xmlns:a16="http://schemas.microsoft.com/office/drawing/2014/main" id="{61ED543C-9F17-403E-913B-1F092C674F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3030" y="3144199"/>
            <a:ext cx="9150411" cy="3069987"/>
          </a:xfrm>
          <a:prstGeom prst="rect">
            <a:avLst/>
          </a:prstGeom>
        </p:spPr>
      </p:pic>
      <p:sp>
        <p:nvSpPr>
          <p:cNvPr id="5" name="Rectangle 4">
            <a:extLst>
              <a:ext uri="{FF2B5EF4-FFF2-40B4-BE49-F238E27FC236}">
                <a16:creationId xmlns:a16="http://schemas.microsoft.com/office/drawing/2014/main" id="{A4CF441B-E51F-4837-B269-F17E2A8F5CB3}"/>
              </a:ext>
            </a:extLst>
          </p:cNvPr>
          <p:cNvSpPr/>
          <p:nvPr/>
        </p:nvSpPr>
        <p:spPr>
          <a:xfrm>
            <a:off x="2540131" y="186542"/>
            <a:ext cx="6284043" cy="579967"/>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Multi-Agent Communication Architecture </a:t>
            </a:r>
          </a:p>
        </p:txBody>
      </p:sp>
      <p:pic>
        <p:nvPicPr>
          <p:cNvPr id="7" name="Picture 6" descr="A close up of a logo&#10;&#10;Description automatically generated">
            <a:extLst>
              <a:ext uri="{FF2B5EF4-FFF2-40B4-BE49-F238E27FC236}">
                <a16:creationId xmlns:a16="http://schemas.microsoft.com/office/drawing/2014/main" id="{7F417780-4CF8-48E3-8863-58F07ECB0BD3}"/>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65898" y="58752"/>
            <a:ext cx="2390257" cy="2532796"/>
          </a:xfrm>
          <a:prstGeom prst="rect">
            <a:avLst/>
          </a:prstGeom>
        </p:spPr>
      </p:pic>
      <p:sp>
        <p:nvSpPr>
          <p:cNvPr id="8" name="Rectangle 7">
            <a:extLst>
              <a:ext uri="{FF2B5EF4-FFF2-40B4-BE49-F238E27FC236}">
                <a16:creationId xmlns:a16="http://schemas.microsoft.com/office/drawing/2014/main" id="{467BED5C-5443-4568-B508-BBFB17B643E7}"/>
              </a:ext>
            </a:extLst>
          </p:cNvPr>
          <p:cNvSpPr/>
          <p:nvPr/>
        </p:nvSpPr>
        <p:spPr>
          <a:xfrm>
            <a:off x="2623030" y="861975"/>
            <a:ext cx="7710195" cy="1891287"/>
          </a:xfrm>
          <a:prstGeom prst="rect">
            <a:avLst/>
          </a:prstGeom>
        </p:spPr>
        <p:txBody>
          <a:bodyPr wrap="square">
            <a:spAutoFit/>
          </a:bodyPr>
          <a:lstStyle/>
          <a:p>
            <a:pPr marL="285750" indent="-285750" fontAlgn="base">
              <a:lnSpc>
                <a:spcPct val="150000"/>
              </a:lnSpc>
              <a:buFont typeface="Arial" panose="020B0604020202020204" pitchFamily="34" charset="0"/>
              <a:buChar char="•"/>
            </a:pPr>
            <a:r>
              <a:rPr lang="en-US" sz="2000" b="0" i="0" dirty="0">
                <a:solidFill>
                  <a:srgbClr val="0070C0"/>
                </a:solidFill>
                <a:effectLst/>
                <a:latin typeface="-apple-system"/>
              </a:rPr>
              <a:t>How agent-communication working?</a:t>
            </a:r>
          </a:p>
          <a:p>
            <a:pPr marL="285750" indent="-285750" fontAlgn="base">
              <a:lnSpc>
                <a:spcPct val="150000"/>
              </a:lnSpc>
              <a:buFont typeface="Arial" panose="020B0604020202020204" pitchFamily="34" charset="0"/>
              <a:buChar char="•"/>
            </a:pPr>
            <a:r>
              <a:rPr lang="en-US" sz="2000" b="0" i="0" dirty="0">
                <a:solidFill>
                  <a:srgbClr val="0070C0"/>
                </a:solidFill>
                <a:effectLst/>
                <a:latin typeface="-apple-system"/>
              </a:rPr>
              <a:t>Intelligent Agents of Multi-Agent Systems</a:t>
            </a:r>
          </a:p>
          <a:p>
            <a:pPr marL="285750" indent="-285750" fontAlgn="base">
              <a:lnSpc>
                <a:spcPct val="150000"/>
              </a:lnSpc>
              <a:buFont typeface="Arial" panose="020B0604020202020204" pitchFamily="34" charset="0"/>
              <a:buChar char="•"/>
            </a:pPr>
            <a:r>
              <a:rPr lang="en-US" sz="2000" b="0" i="0" dirty="0">
                <a:solidFill>
                  <a:srgbClr val="0070C0"/>
                </a:solidFill>
                <a:effectLst/>
                <a:latin typeface="-apple-system"/>
              </a:rPr>
              <a:t>E Jabbered Server – XMPP Server Connections with Visualizations</a:t>
            </a:r>
          </a:p>
          <a:p>
            <a:pPr marL="285750" indent="-285750" fontAlgn="base">
              <a:lnSpc>
                <a:spcPct val="150000"/>
              </a:lnSpc>
              <a:buFont typeface="Arial" panose="020B0604020202020204" pitchFamily="34" charset="0"/>
              <a:buChar char="•"/>
            </a:pPr>
            <a:r>
              <a:rPr lang="en-US" sz="2000" b="0" i="0" dirty="0">
                <a:solidFill>
                  <a:srgbClr val="0070C0"/>
                </a:solidFill>
                <a:effectLst/>
                <a:latin typeface="-apple-system"/>
              </a:rPr>
              <a:t>Data </a:t>
            </a:r>
            <a:r>
              <a:rPr lang="en-US" sz="2000" dirty="0">
                <a:solidFill>
                  <a:srgbClr val="0070C0"/>
                </a:solidFill>
                <a:latin typeface="-apple-system"/>
              </a:rPr>
              <a:t>v</a:t>
            </a:r>
            <a:r>
              <a:rPr lang="en-US" sz="2000" b="0" i="0" dirty="0">
                <a:solidFill>
                  <a:srgbClr val="0070C0"/>
                </a:solidFill>
                <a:effectLst/>
                <a:latin typeface="-apple-system"/>
              </a:rPr>
              <a:t>isualizations with agent systems </a:t>
            </a:r>
          </a:p>
        </p:txBody>
      </p:sp>
    </p:spTree>
    <p:extLst>
      <p:ext uri="{BB962C8B-B14F-4D97-AF65-F5344CB8AC3E}">
        <p14:creationId xmlns:p14="http://schemas.microsoft.com/office/powerpoint/2010/main" val="1108545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0653F0-98C1-40F8-AAC1-C76993CD295F}"/>
              </a:ext>
            </a:extLst>
          </p:cNvPr>
          <p:cNvSpPr/>
          <p:nvPr/>
        </p:nvSpPr>
        <p:spPr>
          <a:xfrm>
            <a:off x="3602745" y="115654"/>
            <a:ext cx="7710195" cy="1600438"/>
          </a:xfrm>
          <a:prstGeom prst="rect">
            <a:avLst/>
          </a:prstGeom>
        </p:spPr>
        <p:txBody>
          <a:bodyPr wrap="square">
            <a:spAutoFit/>
          </a:bodyPr>
          <a:lstStyle/>
          <a:p>
            <a:pPr fontAlgn="base"/>
            <a:r>
              <a:rPr lang="en-US" sz="2400" b="1" dirty="0">
                <a:latin typeface="-apple-system"/>
              </a:rPr>
              <a:t>Dr. Zahra Alizadeh Sani </a:t>
            </a:r>
          </a:p>
          <a:p>
            <a:pPr fontAlgn="base"/>
            <a:r>
              <a:rPr lang="en-US" sz="2000" b="1" dirty="0">
                <a:latin typeface="-apple-system"/>
              </a:rPr>
              <a:t>Associate Professor of Cardiology / Cardiovascular imaging Specialist</a:t>
            </a:r>
          </a:p>
          <a:p>
            <a:pPr fontAlgn="base"/>
            <a:r>
              <a:rPr lang="en-US" dirty="0"/>
              <a:t>Cardiovascular Imaging Department, </a:t>
            </a:r>
          </a:p>
          <a:p>
            <a:pPr fontAlgn="base"/>
            <a:r>
              <a:rPr lang="en-US" dirty="0" err="1"/>
              <a:t>Rajaei</a:t>
            </a:r>
            <a:r>
              <a:rPr lang="en-US" dirty="0"/>
              <a:t> Cardiovascular Medical &amp; Research Center, </a:t>
            </a:r>
          </a:p>
          <a:p>
            <a:pPr fontAlgn="base"/>
            <a:r>
              <a:rPr lang="en-US" dirty="0"/>
              <a:t>Iran University, Tehran, Iran.</a:t>
            </a:r>
            <a:endParaRPr lang="en-US" b="0" i="0" dirty="0">
              <a:effectLst/>
              <a:latin typeface="-apple-system"/>
            </a:endParaRPr>
          </a:p>
        </p:txBody>
      </p:sp>
      <p:pic>
        <p:nvPicPr>
          <p:cNvPr id="7" name="Picture 6" descr="A screenshot of a cell phone&#10;&#10;Description automatically generated">
            <a:extLst>
              <a:ext uri="{FF2B5EF4-FFF2-40B4-BE49-F238E27FC236}">
                <a16:creationId xmlns:a16="http://schemas.microsoft.com/office/drawing/2014/main" id="{5EBF30D6-6C1F-4B67-A830-C8BD574E1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3442" y="1909127"/>
            <a:ext cx="7931401" cy="4176515"/>
          </a:xfrm>
          <a:prstGeom prst="rect">
            <a:avLst/>
          </a:prstGeom>
        </p:spPr>
      </p:pic>
      <p:pic>
        <p:nvPicPr>
          <p:cNvPr id="4" name="Picture 3" descr="A person standing in front of a building&#10;&#10;Description automatically generated">
            <a:extLst>
              <a:ext uri="{FF2B5EF4-FFF2-40B4-BE49-F238E27FC236}">
                <a16:creationId xmlns:a16="http://schemas.microsoft.com/office/drawing/2014/main" id="{3A17B940-C74A-4984-86D7-B462D10D9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67" y="115654"/>
            <a:ext cx="3315014" cy="2301430"/>
          </a:xfrm>
          <a:prstGeom prst="rect">
            <a:avLst/>
          </a:prstGeom>
        </p:spPr>
      </p:pic>
    </p:spTree>
    <p:extLst>
      <p:ext uri="{BB962C8B-B14F-4D97-AF65-F5344CB8AC3E}">
        <p14:creationId xmlns:p14="http://schemas.microsoft.com/office/powerpoint/2010/main" val="3931002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F26D6FE4-9CB1-46FA-BDB7-0A9D09A0D7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6930" y="2369694"/>
            <a:ext cx="3962400" cy="3630168"/>
          </a:xfrm>
          <a:prstGeom prst="rect">
            <a:avLst/>
          </a:prstGeom>
          <a:ln>
            <a:noFill/>
          </a:ln>
          <a:effectLst>
            <a:outerShdw blurRad="190500" algn="tl" rotWithShape="0">
              <a:srgbClr val="000000">
                <a:alpha val="70000"/>
              </a:srgbClr>
            </a:outerShdw>
          </a:effectLst>
        </p:spPr>
      </p:pic>
      <p:sp>
        <p:nvSpPr>
          <p:cNvPr id="5" name="Rectangle 4">
            <a:extLst>
              <a:ext uri="{FF2B5EF4-FFF2-40B4-BE49-F238E27FC236}">
                <a16:creationId xmlns:a16="http://schemas.microsoft.com/office/drawing/2014/main" id="{D1D39AD9-AD70-4D77-9A21-6329B2C89478}"/>
              </a:ext>
            </a:extLst>
          </p:cNvPr>
          <p:cNvSpPr/>
          <p:nvPr/>
        </p:nvSpPr>
        <p:spPr>
          <a:xfrm>
            <a:off x="-135746" y="249762"/>
            <a:ext cx="9289077" cy="1739259"/>
          </a:xfrm>
          <a:prstGeom prst="rect">
            <a:avLst/>
          </a:prstGeom>
        </p:spPr>
        <p:txBody>
          <a:bodyPr wrap="square">
            <a:spAutoFit/>
          </a:bodyPr>
          <a:lstStyle/>
          <a:p>
            <a:pPr algn="ct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Intelligent Solution for Early Stage Prediction of</a:t>
            </a:r>
          </a:p>
          <a:p>
            <a:pPr algn="ct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Cardiovascular Disease Using Machine Learning</a:t>
            </a:r>
          </a:p>
          <a:p>
            <a:pPr algn="ct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and Multi-Agent Technology</a:t>
            </a:r>
          </a:p>
        </p:txBody>
      </p:sp>
      <p:pic>
        <p:nvPicPr>
          <p:cNvPr id="7" name="Picture 6" descr="A close up of a logo&#10;&#10;Description automatically generated">
            <a:extLst>
              <a:ext uri="{FF2B5EF4-FFF2-40B4-BE49-F238E27FC236}">
                <a16:creationId xmlns:a16="http://schemas.microsoft.com/office/drawing/2014/main" id="{46FA496C-B773-498B-9F37-F26A014493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0561" y="147735"/>
            <a:ext cx="1830353" cy="1830353"/>
          </a:xfrm>
          <a:prstGeom prst="rect">
            <a:avLst/>
          </a:prstGeom>
        </p:spPr>
      </p:pic>
    </p:spTree>
    <p:extLst>
      <p:ext uri="{BB962C8B-B14F-4D97-AF65-F5344CB8AC3E}">
        <p14:creationId xmlns:p14="http://schemas.microsoft.com/office/powerpoint/2010/main" val="1401423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96C0284-2875-4B34-ACAA-AE6459EE9FB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6355" y="663064"/>
            <a:ext cx="7665229" cy="5318449"/>
          </a:xfrm>
          <a:prstGeom prst="rect">
            <a:avLst/>
          </a:prstGeom>
          <a:noFill/>
          <a:ln>
            <a:noFill/>
          </a:ln>
        </p:spPr>
      </p:pic>
      <p:pic>
        <p:nvPicPr>
          <p:cNvPr id="27" name="Picture 26" descr="A picture containing appliance&#10;&#10;Description automatically generated">
            <a:extLst>
              <a:ext uri="{FF2B5EF4-FFF2-40B4-BE49-F238E27FC236}">
                <a16:creationId xmlns:a16="http://schemas.microsoft.com/office/drawing/2014/main" id="{B75518F0-F841-4513-9147-874FEEB86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5" y="46228"/>
            <a:ext cx="4053519" cy="3036227"/>
          </a:xfrm>
          <a:prstGeom prst="rect">
            <a:avLst/>
          </a:prstGeom>
        </p:spPr>
      </p:pic>
      <p:sp>
        <p:nvSpPr>
          <p:cNvPr id="25" name="Rectangle 24">
            <a:extLst>
              <a:ext uri="{FF2B5EF4-FFF2-40B4-BE49-F238E27FC236}">
                <a16:creationId xmlns:a16="http://schemas.microsoft.com/office/drawing/2014/main" id="{77DE6374-32B9-42A8-844B-CBE1EC2E7012}"/>
              </a:ext>
            </a:extLst>
          </p:cNvPr>
          <p:cNvSpPr/>
          <p:nvPr/>
        </p:nvSpPr>
        <p:spPr>
          <a:xfrm>
            <a:off x="3905227" y="0"/>
            <a:ext cx="5744800" cy="579967"/>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Testing Process – AJNA Platform</a:t>
            </a:r>
          </a:p>
        </p:txBody>
      </p:sp>
    </p:spTree>
    <p:extLst>
      <p:ext uri="{BB962C8B-B14F-4D97-AF65-F5344CB8AC3E}">
        <p14:creationId xmlns:p14="http://schemas.microsoft.com/office/powerpoint/2010/main" val="105305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 name="Picture 2047" descr="A drawing of a cartoon character&#10;&#10;Description automatically generated">
            <a:extLst>
              <a:ext uri="{FF2B5EF4-FFF2-40B4-BE49-F238E27FC236}">
                <a16:creationId xmlns:a16="http://schemas.microsoft.com/office/drawing/2014/main" id="{53337293-AED2-483E-9844-E012C2A5BB6B}"/>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68341" y="44085"/>
            <a:ext cx="2079677" cy="2079677"/>
          </a:xfrm>
          <a:prstGeom prst="rect">
            <a:avLst/>
          </a:prstGeom>
        </p:spPr>
      </p:pic>
      <p:grpSp>
        <p:nvGrpSpPr>
          <p:cNvPr id="3" name="Group 2">
            <a:extLst>
              <a:ext uri="{FF2B5EF4-FFF2-40B4-BE49-F238E27FC236}">
                <a16:creationId xmlns:a16="http://schemas.microsoft.com/office/drawing/2014/main" id="{0B872A7A-0492-4E5D-AE4C-51EA471AFD84}"/>
              </a:ext>
            </a:extLst>
          </p:cNvPr>
          <p:cNvGrpSpPr/>
          <p:nvPr/>
        </p:nvGrpSpPr>
        <p:grpSpPr>
          <a:xfrm>
            <a:off x="8446641" y="876766"/>
            <a:ext cx="3845560" cy="3779520"/>
            <a:chOff x="8239760" y="1457960"/>
            <a:chExt cx="3845560" cy="3779520"/>
          </a:xfrm>
        </p:grpSpPr>
        <p:grpSp>
          <p:nvGrpSpPr>
            <p:cNvPr id="4" name="Group 3">
              <a:extLst>
                <a:ext uri="{FF2B5EF4-FFF2-40B4-BE49-F238E27FC236}">
                  <a16:creationId xmlns:a16="http://schemas.microsoft.com/office/drawing/2014/main" id="{8E7EBBAB-5A72-4AAA-A7E6-CC3356992273}"/>
                </a:ext>
              </a:extLst>
            </p:cNvPr>
            <p:cNvGrpSpPr/>
            <p:nvPr/>
          </p:nvGrpSpPr>
          <p:grpSpPr>
            <a:xfrm>
              <a:off x="8301812" y="1530400"/>
              <a:ext cx="3783508" cy="3634841"/>
              <a:chOff x="8286572" y="1977656"/>
              <a:chExt cx="3783508" cy="3634841"/>
            </a:xfrm>
          </p:grpSpPr>
          <p:sp>
            <p:nvSpPr>
              <p:cNvPr id="6" name="TextBox 50">
                <a:extLst>
                  <a:ext uri="{FF2B5EF4-FFF2-40B4-BE49-F238E27FC236}">
                    <a16:creationId xmlns:a16="http://schemas.microsoft.com/office/drawing/2014/main" id="{0A031AEE-DC04-4D44-A9A5-4AC363586A9E}"/>
                  </a:ext>
                </a:extLst>
              </p:cNvPr>
              <p:cNvSpPr txBox="1"/>
              <p:nvPr/>
            </p:nvSpPr>
            <p:spPr>
              <a:xfrm>
                <a:off x="9031951" y="2884082"/>
                <a:ext cx="3038129" cy="7534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0000"/>
                  </a:lnSpc>
                </a:pPr>
                <a:r>
                  <a:rPr lang="en-US" sz="1600" b="1" dirty="0">
                    <a:solidFill>
                      <a:schemeClr val="accent5">
                        <a:lumMod val="60000"/>
                        <a:lumOff val="40000"/>
                      </a:schemeClr>
                    </a:solidFill>
                    <a:latin typeface="Tahoma" panose="020B0604030504040204" pitchFamily="34" charset="0"/>
                    <a:ea typeface="Tahoma" panose="020B0604030504040204" pitchFamily="34" charset="0"/>
                    <a:cs typeface="Tahoma" panose="020B0604030504040204" pitchFamily="34" charset="0"/>
                  </a:rPr>
                  <a:t>True Negatives (TN) </a:t>
                </a:r>
              </a:p>
              <a:p>
                <a:pPr>
                  <a:lnSpc>
                    <a:spcPct val="110000"/>
                  </a:lnSpc>
                </a:pPr>
                <a:r>
                  <a:rPr lang="en-US" sz="1200" dirty="0">
                    <a:latin typeface="Tahoma" panose="020B0604030504040204" pitchFamily="34" charset="0"/>
                    <a:ea typeface="Tahoma" panose="020B0604030504040204" pitchFamily="34" charset="0"/>
                    <a:cs typeface="Tahoma" panose="020B0604030504040204" pitchFamily="34" charset="0"/>
                  </a:rPr>
                  <a:t>Predicted value = Negative </a:t>
                </a:r>
              </a:p>
              <a:p>
                <a:pPr>
                  <a:lnSpc>
                    <a:spcPct val="110000"/>
                  </a:lnSpc>
                </a:pPr>
                <a:r>
                  <a:rPr lang="en-US" sz="1200" dirty="0">
                    <a:latin typeface="Tahoma" panose="020B0604030504040204" pitchFamily="34" charset="0"/>
                    <a:ea typeface="Tahoma" panose="020B0604030504040204" pitchFamily="34" charset="0"/>
                    <a:cs typeface="Tahoma" panose="020B0604030504040204" pitchFamily="34" charset="0"/>
                  </a:rPr>
                  <a:t>Actual value = Negative</a:t>
                </a:r>
              </a:p>
            </p:txBody>
          </p:sp>
          <p:grpSp>
            <p:nvGrpSpPr>
              <p:cNvPr id="7" name="Group 6">
                <a:extLst>
                  <a:ext uri="{FF2B5EF4-FFF2-40B4-BE49-F238E27FC236}">
                    <a16:creationId xmlns:a16="http://schemas.microsoft.com/office/drawing/2014/main" id="{0D7A4B77-71FF-4D36-8B0D-C28D2FD9707F}"/>
                  </a:ext>
                </a:extLst>
              </p:cNvPr>
              <p:cNvGrpSpPr/>
              <p:nvPr/>
            </p:nvGrpSpPr>
            <p:grpSpPr>
              <a:xfrm>
                <a:off x="8286572" y="3009404"/>
                <a:ext cx="708199" cy="636114"/>
                <a:chOff x="5658370" y="2206765"/>
                <a:chExt cx="543791" cy="512025"/>
              </a:xfrm>
            </p:grpSpPr>
            <p:pic>
              <p:nvPicPr>
                <p:cNvPr id="22" name="Picture 21">
                  <a:extLst>
                    <a:ext uri="{FF2B5EF4-FFF2-40B4-BE49-F238E27FC236}">
                      <a16:creationId xmlns:a16="http://schemas.microsoft.com/office/drawing/2014/main" id="{0A603B9C-1750-40D1-BA1F-CD94345974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8370" y="2640820"/>
                  <a:ext cx="543791" cy="77970"/>
                </a:xfrm>
                <a:prstGeom prst="rect">
                  <a:avLst/>
                </a:prstGeom>
              </p:spPr>
            </p:pic>
            <p:sp>
              <p:nvSpPr>
                <p:cNvPr id="23" name="Oval 22">
                  <a:extLst>
                    <a:ext uri="{FF2B5EF4-FFF2-40B4-BE49-F238E27FC236}">
                      <a16:creationId xmlns:a16="http://schemas.microsoft.com/office/drawing/2014/main" id="{EA4D4105-33AD-4AE2-BBB1-1F877F6B201D}"/>
                    </a:ext>
                  </a:extLst>
                </p:cNvPr>
                <p:cNvSpPr/>
                <p:nvPr/>
              </p:nvSpPr>
              <p:spPr>
                <a:xfrm>
                  <a:off x="5694566" y="2206765"/>
                  <a:ext cx="466849" cy="46684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24" name="Freeform 6">
                  <a:extLst>
                    <a:ext uri="{FF2B5EF4-FFF2-40B4-BE49-F238E27FC236}">
                      <a16:creationId xmlns:a16="http://schemas.microsoft.com/office/drawing/2014/main" id="{A153F9B9-26E1-45A3-A8BB-417A2C137185}"/>
                    </a:ext>
                  </a:extLst>
                </p:cNvPr>
                <p:cNvSpPr>
                  <a:spLocks noEditPoints="1"/>
                </p:cNvSpPr>
                <p:nvPr/>
              </p:nvSpPr>
              <p:spPr bwMode="auto">
                <a:xfrm>
                  <a:off x="5809122" y="2305561"/>
                  <a:ext cx="235465" cy="270972"/>
                </a:xfrm>
                <a:custGeom>
                  <a:avLst/>
                  <a:gdLst>
                    <a:gd name="T0" fmla="*/ 287 w 304"/>
                    <a:gd name="T1" fmla="*/ 196 h 350"/>
                    <a:gd name="T2" fmla="*/ 300 w 304"/>
                    <a:gd name="T3" fmla="*/ 47 h 350"/>
                    <a:gd name="T4" fmla="*/ 300 w 304"/>
                    <a:gd name="T5" fmla="*/ 25 h 350"/>
                    <a:gd name="T6" fmla="*/ 175 w 304"/>
                    <a:gd name="T7" fmla="*/ 19 h 350"/>
                    <a:gd name="T8" fmla="*/ 151 w 304"/>
                    <a:gd name="T9" fmla="*/ 0 h 350"/>
                    <a:gd name="T10" fmla="*/ 128 w 304"/>
                    <a:gd name="T11" fmla="*/ 19 h 350"/>
                    <a:gd name="T12" fmla="*/ 4 w 304"/>
                    <a:gd name="T13" fmla="*/ 25 h 350"/>
                    <a:gd name="T14" fmla="*/ 3 w 304"/>
                    <a:gd name="T15" fmla="*/ 46 h 350"/>
                    <a:gd name="T16" fmla="*/ 16 w 304"/>
                    <a:gd name="T17" fmla="*/ 196 h 350"/>
                    <a:gd name="T18" fmla="*/ 0 w 304"/>
                    <a:gd name="T19" fmla="*/ 228 h 350"/>
                    <a:gd name="T20" fmla="*/ 32 w 304"/>
                    <a:gd name="T21" fmla="*/ 245 h 350"/>
                    <a:gd name="T22" fmla="*/ 139 w 304"/>
                    <a:gd name="T23" fmla="*/ 256 h 350"/>
                    <a:gd name="T24" fmla="*/ 88 w 304"/>
                    <a:gd name="T25" fmla="*/ 298 h 350"/>
                    <a:gd name="T26" fmla="*/ 95 w 304"/>
                    <a:gd name="T27" fmla="*/ 310 h 350"/>
                    <a:gd name="T28" fmla="*/ 139 w 304"/>
                    <a:gd name="T29" fmla="*/ 308 h 350"/>
                    <a:gd name="T30" fmla="*/ 143 w 304"/>
                    <a:gd name="T31" fmla="*/ 350 h 350"/>
                    <a:gd name="T32" fmla="*/ 157 w 304"/>
                    <a:gd name="T33" fmla="*/ 350 h 350"/>
                    <a:gd name="T34" fmla="*/ 162 w 304"/>
                    <a:gd name="T35" fmla="*/ 308 h 350"/>
                    <a:gd name="T36" fmla="*/ 206 w 304"/>
                    <a:gd name="T37" fmla="*/ 310 h 350"/>
                    <a:gd name="T38" fmla="*/ 213 w 304"/>
                    <a:gd name="T39" fmla="*/ 298 h 350"/>
                    <a:gd name="T40" fmla="*/ 162 w 304"/>
                    <a:gd name="T41" fmla="*/ 256 h 350"/>
                    <a:gd name="T42" fmla="*/ 272 w 304"/>
                    <a:gd name="T43" fmla="*/ 245 h 350"/>
                    <a:gd name="T44" fmla="*/ 304 w 304"/>
                    <a:gd name="T45" fmla="*/ 228 h 350"/>
                    <a:gd name="T46" fmla="*/ 265 w 304"/>
                    <a:gd name="T47" fmla="*/ 195 h 350"/>
                    <a:gd name="T48" fmla="*/ 52 w 304"/>
                    <a:gd name="T49" fmla="*/ 209 h 350"/>
                    <a:gd name="T50" fmla="*/ 38 w 304"/>
                    <a:gd name="T51" fmla="*/ 69 h 350"/>
                    <a:gd name="T52" fmla="*/ 251 w 304"/>
                    <a:gd name="T53" fmla="*/ 55 h 350"/>
                    <a:gd name="T54" fmla="*/ 265 w 304"/>
                    <a:gd name="T55" fmla="*/ 195 h 350"/>
                    <a:gd name="T56" fmla="*/ 176 w 304"/>
                    <a:gd name="T57" fmla="*/ 82 h 350"/>
                    <a:gd name="T58" fmla="*/ 160 w 304"/>
                    <a:gd name="T59" fmla="*/ 97 h 350"/>
                    <a:gd name="T60" fmla="*/ 174 w 304"/>
                    <a:gd name="T61" fmla="*/ 185 h 350"/>
                    <a:gd name="T62" fmla="*/ 191 w 304"/>
                    <a:gd name="T63" fmla="*/ 170 h 350"/>
                    <a:gd name="T64" fmla="*/ 237 w 304"/>
                    <a:gd name="T65" fmla="*/ 147 h 350"/>
                    <a:gd name="T66" fmla="*/ 221 w 304"/>
                    <a:gd name="T67" fmla="*/ 132 h 350"/>
                    <a:gd name="T68" fmla="*/ 206 w 304"/>
                    <a:gd name="T69" fmla="*/ 170 h 350"/>
                    <a:gd name="T70" fmla="*/ 223 w 304"/>
                    <a:gd name="T71" fmla="*/ 185 h 350"/>
                    <a:gd name="T72" fmla="*/ 237 w 304"/>
                    <a:gd name="T73" fmla="*/ 147 h 350"/>
                    <a:gd name="T74" fmla="*/ 84 w 304"/>
                    <a:gd name="T75" fmla="*/ 151 h 350"/>
                    <a:gd name="T76" fmla="*/ 67 w 304"/>
                    <a:gd name="T77" fmla="*/ 165 h 350"/>
                    <a:gd name="T78" fmla="*/ 82 w 304"/>
                    <a:gd name="T79" fmla="*/ 185 h 350"/>
                    <a:gd name="T80" fmla="*/ 98 w 304"/>
                    <a:gd name="T81" fmla="*/ 170 h 350"/>
                    <a:gd name="T82" fmla="*/ 144 w 304"/>
                    <a:gd name="T83" fmla="*/ 128 h 350"/>
                    <a:gd name="T84" fmla="*/ 128 w 304"/>
                    <a:gd name="T85" fmla="*/ 113 h 350"/>
                    <a:gd name="T86" fmla="*/ 114 w 304"/>
                    <a:gd name="T87" fmla="*/ 170 h 350"/>
                    <a:gd name="T88" fmla="*/ 130 w 304"/>
                    <a:gd name="T89" fmla="*/ 185 h 350"/>
                    <a:gd name="T90" fmla="*/ 144 w 304"/>
                    <a:gd name="T91" fmla="*/ 12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4" h="350">
                      <a:moveTo>
                        <a:pt x="300" y="216"/>
                      </a:moveTo>
                      <a:cubicBezTo>
                        <a:pt x="293" y="213"/>
                        <a:pt x="287" y="204"/>
                        <a:pt x="287" y="196"/>
                      </a:cubicBezTo>
                      <a:cubicBezTo>
                        <a:pt x="287" y="68"/>
                        <a:pt x="287" y="68"/>
                        <a:pt x="287" y="68"/>
                      </a:cubicBezTo>
                      <a:cubicBezTo>
                        <a:pt x="287" y="60"/>
                        <a:pt x="293" y="51"/>
                        <a:pt x="300" y="47"/>
                      </a:cubicBezTo>
                      <a:cubicBezTo>
                        <a:pt x="300" y="47"/>
                        <a:pt x="304" y="46"/>
                        <a:pt x="304" y="36"/>
                      </a:cubicBezTo>
                      <a:cubicBezTo>
                        <a:pt x="304" y="27"/>
                        <a:pt x="300" y="25"/>
                        <a:pt x="300" y="25"/>
                      </a:cubicBezTo>
                      <a:cubicBezTo>
                        <a:pt x="293" y="22"/>
                        <a:pt x="280" y="19"/>
                        <a:pt x="272" y="19"/>
                      </a:cubicBezTo>
                      <a:cubicBezTo>
                        <a:pt x="175" y="19"/>
                        <a:pt x="175" y="19"/>
                        <a:pt x="175" y="19"/>
                      </a:cubicBezTo>
                      <a:cubicBezTo>
                        <a:pt x="167" y="19"/>
                        <a:pt x="159" y="15"/>
                        <a:pt x="157" y="10"/>
                      </a:cubicBezTo>
                      <a:cubicBezTo>
                        <a:pt x="155" y="5"/>
                        <a:pt x="152" y="0"/>
                        <a:pt x="151" y="0"/>
                      </a:cubicBezTo>
                      <a:cubicBezTo>
                        <a:pt x="150" y="0"/>
                        <a:pt x="147" y="5"/>
                        <a:pt x="145" y="10"/>
                      </a:cubicBezTo>
                      <a:cubicBezTo>
                        <a:pt x="144" y="15"/>
                        <a:pt x="135" y="19"/>
                        <a:pt x="128" y="19"/>
                      </a:cubicBezTo>
                      <a:cubicBezTo>
                        <a:pt x="32" y="19"/>
                        <a:pt x="32" y="19"/>
                        <a:pt x="32" y="19"/>
                      </a:cubicBezTo>
                      <a:cubicBezTo>
                        <a:pt x="24" y="19"/>
                        <a:pt x="12" y="22"/>
                        <a:pt x="4" y="25"/>
                      </a:cubicBezTo>
                      <a:cubicBezTo>
                        <a:pt x="4" y="25"/>
                        <a:pt x="0" y="27"/>
                        <a:pt x="0" y="36"/>
                      </a:cubicBezTo>
                      <a:cubicBezTo>
                        <a:pt x="0" y="45"/>
                        <a:pt x="3" y="46"/>
                        <a:pt x="3" y="46"/>
                      </a:cubicBezTo>
                      <a:cubicBezTo>
                        <a:pt x="10" y="50"/>
                        <a:pt x="16" y="59"/>
                        <a:pt x="16" y="67"/>
                      </a:cubicBezTo>
                      <a:cubicBezTo>
                        <a:pt x="16" y="196"/>
                        <a:pt x="16" y="196"/>
                        <a:pt x="16" y="196"/>
                      </a:cubicBezTo>
                      <a:cubicBezTo>
                        <a:pt x="16" y="204"/>
                        <a:pt x="10" y="214"/>
                        <a:pt x="3" y="217"/>
                      </a:cubicBezTo>
                      <a:cubicBezTo>
                        <a:pt x="3" y="217"/>
                        <a:pt x="0" y="219"/>
                        <a:pt x="0" y="228"/>
                      </a:cubicBezTo>
                      <a:cubicBezTo>
                        <a:pt x="0" y="237"/>
                        <a:pt x="4" y="239"/>
                        <a:pt x="4" y="239"/>
                      </a:cubicBezTo>
                      <a:cubicBezTo>
                        <a:pt x="12" y="242"/>
                        <a:pt x="24" y="245"/>
                        <a:pt x="32" y="245"/>
                      </a:cubicBezTo>
                      <a:cubicBezTo>
                        <a:pt x="124" y="245"/>
                        <a:pt x="124" y="245"/>
                        <a:pt x="124" y="245"/>
                      </a:cubicBezTo>
                      <a:cubicBezTo>
                        <a:pt x="132" y="245"/>
                        <a:pt x="139" y="250"/>
                        <a:pt x="139" y="256"/>
                      </a:cubicBezTo>
                      <a:cubicBezTo>
                        <a:pt x="139" y="262"/>
                        <a:pt x="133" y="270"/>
                        <a:pt x="126" y="274"/>
                      </a:cubicBezTo>
                      <a:cubicBezTo>
                        <a:pt x="88" y="298"/>
                        <a:pt x="88" y="298"/>
                        <a:pt x="88" y="298"/>
                      </a:cubicBezTo>
                      <a:cubicBezTo>
                        <a:pt x="81" y="302"/>
                        <a:pt x="77" y="308"/>
                        <a:pt x="78" y="311"/>
                      </a:cubicBezTo>
                      <a:cubicBezTo>
                        <a:pt x="80" y="313"/>
                        <a:pt x="87" y="313"/>
                        <a:pt x="95" y="310"/>
                      </a:cubicBezTo>
                      <a:cubicBezTo>
                        <a:pt x="125" y="299"/>
                        <a:pt x="125" y="299"/>
                        <a:pt x="125" y="299"/>
                      </a:cubicBezTo>
                      <a:cubicBezTo>
                        <a:pt x="133" y="296"/>
                        <a:pt x="139" y="300"/>
                        <a:pt x="139" y="308"/>
                      </a:cubicBezTo>
                      <a:cubicBezTo>
                        <a:pt x="139" y="323"/>
                        <a:pt x="139" y="323"/>
                        <a:pt x="139" y="323"/>
                      </a:cubicBezTo>
                      <a:cubicBezTo>
                        <a:pt x="139" y="331"/>
                        <a:pt x="141" y="343"/>
                        <a:pt x="143" y="350"/>
                      </a:cubicBezTo>
                      <a:cubicBezTo>
                        <a:pt x="143" y="350"/>
                        <a:pt x="143" y="350"/>
                        <a:pt x="150" y="350"/>
                      </a:cubicBezTo>
                      <a:cubicBezTo>
                        <a:pt x="157" y="350"/>
                        <a:pt x="157" y="350"/>
                        <a:pt x="157" y="350"/>
                      </a:cubicBezTo>
                      <a:cubicBezTo>
                        <a:pt x="160" y="343"/>
                        <a:pt x="162" y="331"/>
                        <a:pt x="162" y="323"/>
                      </a:cubicBezTo>
                      <a:cubicBezTo>
                        <a:pt x="162" y="308"/>
                        <a:pt x="162" y="308"/>
                        <a:pt x="162" y="308"/>
                      </a:cubicBezTo>
                      <a:cubicBezTo>
                        <a:pt x="162" y="300"/>
                        <a:pt x="168" y="296"/>
                        <a:pt x="175" y="299"/>
                      </a:cubicBezTo>
                      <a:cubicBezTo>
                        <a:pt x="206" y="310"/>
                        <a:pt x="206" y="310"/>
                        <a:pt x="206" y="310"/>
                      </a:cubicBezTo>
                      <a:cubicBezTo>
                        <a:pt x="214" y="313"/>
                        <a:pt x="221" y="313"/>
                        <a:pt x="223" y="311"/>
                      </a:cubicBezTo>
                      <a:cubicBezTo>
                        <a:pt x="224" y="308"/>
                        <a:pt x="220" y="302"/>
                        <a:pt x="213" y="298"/>
                      </a:cubicBezTo>
                      <a:cubicBezTo>
                        <a:pt x="174" y="274"/>
                        <a:pt x="174" y="274"/>
                        <a:pt x="174" y="274"/>
                      </a:cubicBezTo>
                      <a:cubicBezTo>
                        <a:pt x="167" y="270"/>
                        <a:pt x="162" y="262"/>
                        <a:pt x="162" y="256"/>
                      </a:cubicBezTo>
                      <a:cubicBezTo>
                        <a:pt x="162" y="250"/>
                        <a:pt x="168" y="245"/>
                        <a:pt x="176" y="245"/>
                      </a:cubicBezTo>
                      <a:cubicBezTo>
                        <a:pt x="272" y="245"/>
                        <a:pt x="272" y="245"/>
                        <a:pt x="272" y="245"/>
                      </a:cubicBezTo>
                      <a:cubicBezTo>
                        <a:pt x="280" y="245"/>
                        <a:pt x="293" y="242"/>
                        <a:pt x="300" y="239"/>
                      </a:cubicBezTo>
                      <a:cubicBezTo>
                        <a:pt x="300" y="239"/>
                        <a:pt x="304" y="237"/>
                        <a:pt x="304" y="228"/>
                      </a:cubicBezTo>
                      <a:cubicBezTo>
                        <a:pt x="304" y="218"/>
                        <a:pt x="300" y="216"/>
                        <a:pt x="300" y="216"/>
                      </a:cubicBezTo>
                      <a:close/>
                      <a:moveTo>
                        <a:pt x="265" y="195"/>
                      </a:moveTo>
                      <a:cubicBezTo>
                        <a:pt x="265" y="203"/>
                        <a:pt x="258" y="209"/>
                        <a:pt x="251" y="209"/>
                      </a:cubicBezTo>
                      <a:cubicBezTo>
                        <a:pt x="52" y="209"/>
                        <a:pt x="52" y="209"/>
                        <a:pt x="52" y="209"/>
                      </a:cubicBezTo>
                      <a:cubicBezTo>
                        <a:pt x="44" y="209"/>
                        <a:pt x="38" y="203"/>
                        <a:pt x="38" y="195"/>
                      </a:cubicBezTo>
                      <a:cubicBezTo>
                        <a:pt x="38" y="69"/>
                        <a:pt x="38" y="69"/>
                        <a:pt x="38" y="69"/>
                      </a:cubicBezTo>
                      <a:cubicBezTo>
                        <a:pt x="38" y="61"/>
                        <a:pt x="44" y="55"/>
                        <a:pt x="52" y="55"/>
                      </a:cubicBezTo>
                      <a:cubicBezTo>
                        <a:pt x="251" y="55"/>
                        <a:pt x="251" y="55"/>
                        <a:pt x="251" y="55"/>
                      </a:cubicBezTo>
                      <a:cubicBezTo>
                        <a:pt x="258" y="55"/>
                        <a:pt x="265" y="61"/>
                        <a:pt x="265" y="69"/>
                      </a:cubicBezTo>
                      <a:lnTo>
                        <a:pt x="265" y="195"/>
                      </a:lnTo>
                      <a:close/>
                      <a:moveTo>
                        <a:pt x="191" y="97"/>
                      </a:moveTo>
                      <a:cubicBezTo>
                        <a:pt x="191" y="89"/>
                        <a:pt x="184" y="82"/>
                        <a:pt x="176" y="82"/>
                      </a:cubicBezTo>
                      <a:cubicBezTo>
                        <a:pt x="174" y="82"/>
                        <a:pt x="174" y="82"/>
                        <a:pt x="174" y="82"/>
                      </a:cubicBezTo>
                      <a:cubicBezTo>
                        <a:pt x="166" y="82"/>
                        <a:pt x="160" y="89"/>
                        <a:pt x="160" y="97"/>
                      </a:cubicBezTo>
                      <a:cubicBezTo>
                        <a:pt x="160" y="170"/>
                        <a:pt x="160" y="170"/>
                        <a:pt x="160" y="170"/>
                      </a:cubicBezTo>
                      <a:cubicBezTo>
                        <a:pt x="160" y="178"/>
                        <a:pt x="166" y="185"/>
                        <a:pt x="174" y="185"/>
                      </a:cubicBezTo>
                      <a:cubicBezTo>
                        <a:pt x="176" y="185"/>
                        <a:pt x="176" y="185"/>
                        <a:pt x="176" y="185"/>
                      </a:cubicBezTo>
                      <a:cubicBezTo>
                        <a:pt x="184" y="185"/>
                        <a:pt x="191" y="178"/>
                        <a:pt x="191" y="170"/>
                      </a:cubicBezTo>
                      <a:lnTo>
                        <a:pt x="191" y="97"/>
                      </a:lnTo>
                      <a:close/>
                      <a:moveTo>
                        <a:pt x="237" y="147"/>
                      </a:moveTo>
                      <a:cubicBezTo>
                        <a:pt x="237" y="139"/>
                        <a:pt x="231" y="132"/>
                        <a:pt x="223" y="132"/>
                      </a:cubicBezTo>
                      <a:cubicBezTo>
                        <a:pt x="221" y="132"/>
                        <a:pt x="221" y="132"/>
                        <a:pt x="221" y="132"/>
                      </a:cubicBezTo>
                      <a:cubicBezTo>
                        <a:pt x="213" y="132"/>
                        <a:pt x="206" y="139"/>
                        <a:pt x="206" y="147"/>
                      </a:cubicBezTo>
                      <a:cubicBezTo>
                        <a:pt x="206" y="170"/>
                        <a:pt x="206" y="170"/>
                        <a:pt x="206" y="170"/>
                      </a:cubicBezTo>
                      <a:cubicBezTo>
                        <a:pt x="206" y="178"/>
                        <a:pt x="213" y="185"/>
                        <a:pt x="221" y="185"/>
                      </a:cubicBezTo>
                      <a:cubicBezTo>
                        <a:pt x="223" y="185"/>
                        <a:pt x="223" y="185"/>
                        <a:pt x="223" y="185"/>
                      </a:cubicBezTo>
                      <a:cubicBezTo>
                        <a:pt x="231" y="185"/>
                        <a:pt x="237" y="178"/>
                        <a:pt x="237" y="170"/>
                      </a:cubicBezTo>
                      <a:lnTo>
                        <a:pt x="237" y="147"/>
                      </a:lnTo>
                      <a:close/>
                      <a:moveTo>
                        <a:pt x="98" y="165"/>
                      </a:moveTo>
                      <a:cubicBezTo>
                        <a:pt x="98" y="157"/>
                        <a:pt x="92" y="151"/>
                        <a:pt x="84" y="151"/>
                      </a:cubicBezTo>
                      <a:cubicBezTo>
                        <a:pt x="82" y="151"/>
                        <a:pt x="82" y="151"/>
                        <a:pt x="82" y="151"/>
                      </a:cubicBezTo>
                      <a:cubicBezTo>
                        <a:pt x="74" y="151"/>
                        <a:pt x="67" y="157"/>
                        <a:pt x="67" y="165"/>
                      </a:cubicBezTo>
                      <a:cubicBezTo>
                        <a:pt x="67" y="170"/>
                        <a:pt x="67" y="170"/>
                        <a:pt x="67" y="170"/>
                      </a:cubicBezTo>
                      <a:cubicBezTo>
                        <a:pt x="67" y="178"/>
                        <a:pt x="74" y="185"/>
                        <a:pt x="82" y="185"/>
                      </a:cubicBezTo>
                      <a:cubicBezTo>
                        <a:pt x="84" y="185"/>
                        <a:pt x="84" y="185"/>
                        <a:pt x="84" y="185"/>
                      </a:cubicBezTo>
                      <a:cubicBezTo>
                        <a:pt x="92" y="185"/>
                        <a:pt x="98" y="178"/>
                        <a:pt x="98" y="170"/>
                      </a:cubicBezTo>
                      <a:lnTo>
                        <a:pt x="98" y="165"/>
                      </a:lnTo>
                      <a:close/>
                      <a:moveTo>
                        <a:pt x="144" y="128"/>
                      </a:moveTo>
                      <a:cubicBezTo>
                        <a:pt x="144" y="120"/>
                        <a:pt x="138" y="113"/>
                        <a:pt x="130" y="113"/>
                      </a:cubicBezTo>
                      <a:cubicBezTo>
                        <a:pt x="128" y="113"/>
                        <a:pt x="128" y="113"/>
                        <a:pt x="128" y="113"/>
                      </a:cubicBezTo>
                      <a:cubicBezTo>
                        <a:pt x="120" y="113"/>
                        <a:pt x="114" y="120"/>
                        <a:pt x="114" y="128"/>
                      </a:cubicBezTo>
                      <a:cubicBezTo>
                        <a:pt x="114" y="170"/>
                        <a:pt x="114" y="170"/>
                        <a:pt x="114" y="170"/>
                      </a:cubicBezTo>
                      <a:cubicBezTo>
                        <a:pt x="114" y="178"/>
                        <a:pt x="120" y="185"/>
                        <a:pt x="128" y="185"/>
                      </a:cubicBezTo>
                      <a:cubicBezTo>
                        <a:pt x="130" y="185"/>
                        <a:pt x="130" y="185"/>
                        <a:pt x="130" y="185"/>
                      </a:cubicBezTo>
                      <a:cubicBezTo>
                        <a:pt x="138" y="185"/>
                        <a:pt x="144" y="178"/>
                        <a:pt x="144" y="170"/>
                      </a:cubicBezTo>
                      <a:lnTo>
                        <a:pt x="144" y="1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sp>
            <p:nvSpPr>
              <p:cNvPr id="8" name="TextBox 55">
                <a:extLst>
                  <a:ext uri="{FF2B5EF4-FFF2-40B4-BE49-F238E27FC236}">
                    <a16:creationId xmlns:a16="http://schemas.microsoft.com/office/drawing/2014/main" id="{5E993D15-BECF-4987-AE8F-95C0C241431B}"/>
                  </a:ext>
                </a:extLst>
              </p:cNvPr>
              <p:cNvSpPr txBox="1"/>
              <p:nvPr/>
            </p:nvSpPr>
            <p:spPr>
              <a:xfrm>
                <a:off x="9031951" y="1977656"/>
                <a:ext cx="3038129" cy="75347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0000"/>
                  </a:lnSpc>
                </a:pPr>
                <a:r>
                  <a:rPr lang="en-US" sz="1600" b="1" dirty="0">
                    <a:solidFill>
                      <a:schemeClr val="accent6"/>
                    </a:solidFill>
                    <a:latin typeface="Tahoma" panose="020B0604030504040204" pitchFamily="34" charset="0"/>
                    <a:ea typeface="Tahoma" panose="020B0604030504040204" pitchFamily="34" charset="0"/>
                    <a:cs typeface="Tahoma" panose="020B0604030504040204" pitchFamily="34" charset="0"/>
                  </a:rPr>
                  <a:t>True Positives (TP) </a:t>
                </a:r>
              </a:p>
              <a:p>
                <a:pPr>
                  <a:lnSpc>
                    <a:spcPct val="110000"/>
                  </a:lnSpc>
                </a:pPr>
                <a:r>
                  <a:rPr lang="en-US" sz="1200" dirty="0">
                    <a:latin typeface="Tahoma" panose="020B0604030504040204" pitchFamily="34" charset="0"/>
                    <a:ea typeface="Tahoma" panose="020B0604030504040204" pitchFamily="34" charset="0"/>
                    <a:cs typeface="Tahoma" panose="020B0604030504040204" pitchFamily="34" charset="0"/>
                  </a:rPr>
                  <a:t>Predicted value = Positive </a:t>
                </a:r>
              </a:p>
              <a:p>
                <a:pPr>
                  <a:lnSpc>
                    <a:spcPct val="110000"/>
                  </a:lnSpc>
                </a:pPr>
                <a:r>
                  <a:rPr lang="en-US" sz="1200" dirty="0">
                    <a:latin typeface="Tahoma" panose="020B0604030504040204" pitchFamily="34" charset="0"/>
                    <a:ea typeface="Tahoma" panose="020B0604030504040204" pitchFamily="34" charset="0"/>
                    <a:cs typeface="Tahoma" panose="020B0604030504040204" pitchFamily="34" charset="0"/>
                  </a:rPr>
                  <a:t>Actual value = Positive</a:t>
                </a:r>
              </a:p>
            </p:txBody>
          </p:sp>
          <p:grpSp>
            <p:nvGrpSpPr>
              <p:cNvPr id="9" name="Group 8">
                <a:extLst>
                  <a:ext uri="{FF2B5EF4-FFF2-40B4-BE49-F238E27FC236}">
                    <a16:creationId xmlns:a16="http://schemas.microsoft.com/office/drawing/2014/main" id="{9357F2BC-4844-4AF3-B99B-D6E65AB9868D}"/>
                  </a:ext>
                </a:extLst>
              </p:cNvPr>
              <p:cNvGrpSpPr/>
              <p:nvPr/>
            </p:nvGrpSpPr>
            <p:grpSpPr>
              <a:xfrm>
                <a:off x="8286572" y="2031980"/>
                <a:ext cx="708199" cy="636113"/>
                <a:chOff x="5658370" y="1526326"/>
                <a:chExt cx="543791" cy="512024"/>
              </a:xfrm>
            </p:grpSpPr>
            <p:pic>
              <p:nvPicPr>
                <p:cNvPr id="19" name="Picture 18">
                  <a:extLst>
                    <a:ext uri="{FF2B5EF4-FFF2-40B4-BE49-F238E27FC236}">
                      <a16:creationId xmlns:a16="http://schemas.microsoft.com/office/drawing/2014/main" id="{A5569104-970C-4643-B2F8-8FF6A263EA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8370" y="1960380"/>
                  <a:ext cx="543791" cy="77970"/>
                </a:xfrm>
                <a:prstGeom prst="rect">
                  <a:avLst/>
                </a:prstGeom>
              </p:spPr>
            </p:pic>
            <p:sp>
              <p:nvSpPr>
                <p:cNvPr id="20" name="Oval 19">
                  <a:extLst>
                    <a:ext uri="{FF2B5EF4-FFF2-40B4-BE49-F238E27FC236}">
                      <a16:creationId xmlns:a16="http://schemas.microsoft.com/office/drawing/2014/main" id="{024A7062-FB73-4C38-B317-D38AA85737FD}"/>
                    </a:ext>
                  </a:extLst>
                </p:cNvPr>
                <p:cNvSpPr/>
                <p:nvPr/>
              </p:nvSpPr>
              <p:spPr>
                <a:xfrm>
                  <a:off x="5694566" y="1526326"/>
                  <a:ext cx="459192" cy="4591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1" name="Freeform 7">
                  <a:extLst>
                    <a:ext uri="{FF2B5EF4-FFF2-40B4-BE49-F238E27FC236}">
                      <a16:creationId xmlns:a16="http://schemas.microsoft.com/office/drawing/2014/main" id="{882A3DD9-537D-4A1B-B4C8-BA01ED1ECADC}"/>
                    </a:ext>
                  </a:extLst>
                </p:cNvPr>
                <p:cNvSpPr>
                  <a:spLocks noEditPoints="1"/>
                </p:cNvSpPr>
                <p:nvPr/>
              </p:nvSpPr>
              <p:spPr bwMode="auto">
                <a:xfrm>
                  <a:off x="5784380" y="1654486"/>
                  <a:ext cx="292245" cy="199159"/>
                </a:xfrm>
                <a:custGeom>
                  <a:avLst/>
                  <a:gdLst>
                    <a:gd name="T0" fmla="*/ 193 w 490"/>
                    <a:gd name="T1" fmla="*/ 149 h 333"/>
                    <a:gd name="T2" fmla="*/ 77 w 490"/>
                    <a:gd name="T3" fmla="*/ 143 h 333"/>
                    <a:gd name="T4" fmla="*/ 71 w 490"/>
                    <a:gd name="T5" fmla="*/ 161 h 333"/>
                    <a:gd name="T6" fmla="*/ 187 w 490"/>
                    <a:gd name="T7" fmla="*/ 167 h 333"/>
                    <a:gd name="T8" fmla="*/ 181 w 490"/>
                    <a:gd name="T9" fmla="*/ 208 h 333"/>
                    <a:gd name="T10" fmla="*/ 175 w 490"/>
                    <a:gd name="T11" fmla="*/ 190 h 333"/>
                    <a:gd name="T12" fmla="*/ 71 w 490"/>
                    <a:gd name="T13" fmla="*/ 196 h 333"/>
                    <a:gd name="T14" fmla="*/ 77 w 490"/>
                    <a:gd name="T15" fmla="*/ 214 h 333"/>
                    <a:gd name="T16" fmla="*/ 181 w 490"/>
                    <a:gd name="T17" fmla="*/ 208 h 333"/>
                    <a:gd name="T18" fmla="*/ 71 w 490"/>
                    <a:gd name="T19" fmla="*/ 244 h 333"/>
                    <a:gd name="T20" fmla="*/ 77 w 490"/>
                    <a:gd name="T21" fmla="*/ 262 h 333"/>
                    <a:gd name="T22" fmla="*/ 157 w 490"/>
                    <a:gd name="T23" fmla="*/ 256 h 333"/>
                    <a:gd name="T24" fmla="*/ 151 w 490"/>
                    <a:gd name="T25" fmla="*/ 238 h 333"/>
                    <a:gd name="T26" fmla="*/ 261 w 490"/>
                    <a:gd name="T27" fmla="*/ 309 h 333"/>
                    <a:gd name="T28" fmla="*/ 23 w 490"/>
                    <a:gd name="T29" fmla="*/ 24 h 333"/>
                    <a:gd name="T30" fmla="*/ 166 w 490"/>
                    <a:gd name="T31" fmla="*/ 101 h 333"/>
                    <a:gd name="T32" fmla="*/ 236 w 490"/>
                    <a:gd name="T33" fmla="*/ 119 h 333"/>
                    <a:gd name="T34" fmla="*/ 272 w 490"/>
                    <a:gd name="T35" fmla="*/ 71 h 333"/>
                    <a:gd name="T36" fmla="*/ 184 w 490"/>
                    <a:gd name="T37" fmla="*/ 0 h 333"/>
                    <a:gd name="T38" fmla="*/ 0 w 490"/>
                    <a:gd name="T39" fmla="*/ 18 h 333"/>
                    <a:gd name="T40" fmla="*/ 17 w 490"/>
                    <a:gd name="T41" fmla="*/ 333 h 333"/>
                    <a:gd name="T42" fmla="*/ 284 w 490"/>
                    <a:gd name="T43" fmla="*/ 315 h 333"/>
                    <a:gd name="T44" fmla="*/ 261 w 490"/>
                    <a:gd name="T45" fmla="*/ 296 h 333"/>
                    <a:gd name="T46" fmla="*/ 190 w 490"/>
                    <a:gd name="T47" fmla="*/ 26 h 333"/>
                    <a:gd name="T48" fmla="*/ 255 w 490"/>
                    <a:gd name="T49" fmla="*/ 88 h 333"/>
                    <a:gd name="T50" fmla="*/ 190 w 490"/>
                    <a:gd name="T51" fmla="*/ 95 h 333"/>
                    <a:gd name="T52" fmla="*/ 478 w 490"/>
                    <a:gd name="T53" fmla="*/ 75 h 333"/>
                    <a:gd name="T54" fmla="*/ 390 w 490"/>
                    <a:gd name="T55" fmla="*/ 23 h 333"/>
                    <a:gd name="T56" fmla="*/ 201 w 490"/>
                    <a:gd name="T57" fmla="*/ 276 h 333"/>
                    <a:gd name="T58" fmla="*/ 476 w 490"/>
                    <a:gd name="T59" fmla="*/ 120 h 333"/>
                    <a:gd name="T60" fmla="*/ 437 w 490"/>
                    <a:gd name="T61" fmla="*/ 58 h 333"/>
                    <a:gd name="T62" fmla="*/ 296 w 490"/>
                    <a:gd name="T63" fmla="*/ 203 h 333"/>
                    <a:gd name="T64" fmla="*/ 437 w 490"/>
                    <a:gd name="T65" fmla="*/ 58 h 333"/>
                    <a:gd name="T66" fmla="*/ 420 w 490"/>
                    <a:gd name="T67" fmla="*/ 38 h 333"/>
                    <a:gd name="T68" fmla="*/ 274 w 490"/>
                    <a:gd name="T69" fmla="*/ 177 h 333"/>
                    <a:gd name="T70" fmla="*/ 403 w 490"/>
                    <a:gd name="T71" fmla="*/ 37 h 333"/>
                    <a:gd name="T72" fmla="*/ 236 w 490"/>
                    <a:gd name="T73" fmla="*/ 228 h 333"/>
                    <a:gd name="T74" fmla="*/ 302 w 490"/>
                    <a:gd name="T75" fmla="*/ 238 h 333"/>
                    <a:gd name="T76" fmla="*/ 463 w 490"/>
                    <a:gd name="T77" fmla="*/ 105 h 333"/>
                    <a:gd name="T78" fmla="*/ 309 w 490"/>
                    <a:gd name="T79" fmla="*/ 217 h 333"/>
                    <a:gd name="T80" fmla="*/ 464 w 490"/>
                    <a:gd name="T81" fmla="*/ 8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0" h="333">
                      <a:moveTo>
                        <a:pt x="193" y="161"/>
                      </a:moveTo>
                      <a:cubicBezTo>
                        <a:pt x="193" y="149"/>
                        <a:pt x="193" y="149"/>
                        <a:pt x="193" y="149"/>
                      </a:cubicBezTo>
                      <a:cubicBezTo>
                        <a:pt x="193" y="145"/>
                        <a:pt x="191" y="143"/>
                        <a:pt x="187" y="143"/>
                      </a:cubicBezTo>
                      <a:cubicBezTo>
                        <a:pt x="77" y="143"/>
                        <a:pt x="77" y="143"/>
                        <a:pt x="77" y="143"/>
                      </a:cubicBezTo>
                      <a:cubicBezTo>
                        <a:pt x="73" y="143"/>
                        <a:pt x="71" y="145"/>
                        <a:pt x="71" y="149"/>
                      </a:cubicBezTo>
                      <a:cubicBezTo>
                        <a:pt x="71" y="161"/>
                        <a:pt x="71" y="161"/>
                        <a:pt x="71" y="161"/>
                      </a:cubicBezTo>
                      <a:cubicBezTo>
                        <a:pt x="71" y="164"/>
                        <a:pt x="73" y="167"/>
                        <a:pt x="77" y="167"/>
                      </a:cubicBezTo>
                      <a:cubicBezTo>
                        <a:pt x="187" y="167"/>
                        <a:pt x="187" y="167"/>
                        <a:pt x="187" y="167"/>
                      </a:cubicBezTo>
                      <a:cubicBezTo>
                        <a:pt x="191" y="167"/>
                        <a:pt x="193" y="164"/>
                        <a:pt x="193" y="161"/>
                      </a:cubicBezTo>
                      <a:close/>
                      <a:moveTo>
                        <a:pt x="181" y="208"/>
                      </a:moveTo>
                      <a:cubicBezTo>
                        <a:pt x="181" y="196"/>
                        <a:pt x="181" y="196"/>
                        <a:pt x="181" y="196"/>
                      </a:cubicBezTo>
                      <a:cubicBezTo>
                        <a:pt x="181" y="193"/>
                        <a:pt x="179" y="190"/>
                        <a:pt x="175" y="190"/>
                      </a:cubicBezTo>
                      <a:cubicBezTo>
                        <a:pt x="77" y="190"/>
                        <a:pt x="77" y="190"/>
                        <a:pt x="77" y="190"/>
                      </a:cubicBezTo>
                      <a:cubicBezTo>
                        <a:pt x="73" y="190"/>
                        <a:pt x="71" y="193"/>
                        <a:pt x="71" y="196"/>
                      </a:cubicBezTo>
                      <a:cubicBezTo>
                        <a:pt x="71" y="208"/>
                        <a:pt x="71" y="208"/>
                        <a:pt x="71" y="208"/>
                      </a:cubicBezTo>
                      <a:cubicBezTo>
                        <a:pt x="71" y="211"/>
                        <a:pt x="73" y="214"/>
                        <a:pt x="77" y="214"/>
                      </a:cubicBezTo>
                      <a:cubicBezTo>
                        <a:pt x="175" y="214"/>
                        <a:pt x="175" y="214"/>
                        <a:pt x="175" y="214"/>
                      </a:cubicBezTo>
                      <a:cubicBezTo>
                        <a:pt x="179" y="214"/>
                        <a:pt x="181" y="211"/>
                        <a:pt x="181" y="208"/>
                      </a:cubicBezTo>
                      <a:close/>
                      <a:moveTo>
                        <a:pt x="77" y="238"/>
                      </a:moveTo>
                      <a:cubicBezTo>
                        <a:pt x="73" y="238"/>
                        <a:pt x="71" y="240"/>
                        <a:pt x="71" y="244"/>
                      </a:cubicBezTo>
                      <a:cubicBezTo>
                        <a:pt x="71" y="256"/>
                        <a:pt x="71" y="256"/>
                        <a:pt x="71" y="256"/>
                      </a:cubicBezTo>
                      <a:cubicBezTo>
                        <a:pt x="71" y="259"/>
                        <a:pt x="73" y="262"/>
                        <a:pt x="77" y="262"/>
                      </a:cubicBezTo>
                      <a:cubicBezTo>
                        <a:pt x="151" y="262"/>
                        <a:pt x="151" y="262"/>
                        <a:pt x="151" y="262"/>
                      </a:cubicBezTo>
                      <a:cubicBezTo>
                        <a:pt x="155" y="262"/>
                        <a:pt x="157" y="259"/>
                        <a:pt x="157" y="256"/>
                      </a:cubicBezTo>
                      <a:cubicBezTo>
                        <a:pt x="157" y="244"/>
                        <a:pt x="157" y="244"/>
                        <a:pt x="157" y="244"/>
                      </a:cubicBezTo>
                      <a:cubicBezTo>
                        <a:pt x="157" y="240"/>
                        <a:pt x="155" y="238"/>
                        <a:pt x="151" y="238"/>
                      </a:cubicBezTo>
                      <a:lnTo>
                        <a:pt x="77" y="238"/>
                      </a:lnTo>
                      <a:close/>
                      <a:moveTo>
                        <a:pt x="261" y="309"/>
                      </a:moveTo>
                      <a:cubicBezTo>
                        <a:pt x="23" y="309"/>
                        <a:pt x="23" y="309"/>
                        <a:pt x="23" y="309"/>
                      </a:cubicBezTo>
                      <a:cubicBezTo>
                        <a:pt x="23" y="24"/>
                        <a:pt x="23" y="24"/>
                        <a:pt x="23" y="24"/>
                      </a:cubicBezTo>
                      <a:cubicBezTo>
                        <a:pt x="166" y="24"/>
                        <a:pt x="166" y="24"/>
                        <a:pt x="166" y="24"/>
                      </a:cubicBezTo>
                      <a:cubicBezTo>
                        <a:pt x="166" y="101"/>
                        <a:pt x="166" y="101"/>
                        <a:pt x="166" y="101"/>
                      </a:cubicBezTo>
                      <a:cubicBezTo>
                        <a:pt x="166" y="111"/>
                        <a:pt x="174" y="119"/>
                        <a:pt x="184" y="119"/>
                      </a:cubicBezTo>
                      <a:cubicBezTo>
                        <a:pt x="236" y="119"/>
                        <a:pt x="236" y="119"/>
                        <a:pt x="236" y="119"/>
                      </a:cubicBezTo>
                      <a:cubicBezTo>
                        <a:pt x="279" y="81"/>
                        <a:pt x="279" y="81"/>
                        <a:pt x="279" y="81"/>
                      </a:cubicBezTo>
                      <a:cubicBezTo>
                        <a:pt x="277" y="77"/>
                        <a:pt x="275" y="74"/>
                        <a:pt x="272" y="71"/>
                      </a:cubicBezTo>
                      <a:cubicBezTo>
                        <a:pt x="214" y="13"/>
                        <a:pt x="214" y="13"/>
                        <a:pt x="214" y="13"/>
                      </a:cubicBezTo>
                      <a:cubicBezTo>
                        <a:pt x="207" y="6"/>
                        <a:pt x="193" y="0"/>
                        <a:pt x="184" y="0"/>
                      </a:cubicBezTo>
                      <a:cubicBezTo>
                        <a:pt x="17" y="0"/>
                        <a:pt x="17" y="0"/>
                        <a:pt x="17" y="0"/>
                      </a:cubicBezTo>
                      <a:cubicBezTo>
                        <a:pt x="8" y="0"/>
                        <a:pt x="0" y="8"/>
                        <a:pt x="0" y="18"/>
                      </a:cubicBezTo>
                      <a:cubicBezTo>
                        <a:pt x="0" y="315"/>
                        <a:pt x="0" y="315"/>
                        <a:pt x="0" y="315"/>
                      </a:cubicBezTo>
                      <a:cubicBezTo>
                        <a:pt x="0" y="325"/>
                        <a:pt x="8" y="333"/>
                        <a:pt x="17" y="333"/>
                      </a:cubicBezTo>
                      <a:cubicBezTo>
                        <a:pt x="267" y="333"/>
                        <a:pt x="267" y="333"/>
                        <a:pt x="267" y="333"/>
                      </a:cubicBezTo>
                      <a:cubicBezTo>
                        <a:pt x="277" y="333"/>
                        <a:pt x="284" y="325"/>
                        <a:pt x="284" y="315"/>
                      </a:cubicBezTo>
                      <a:cubicBezTo>
                        <a:pt x="284" y="291"/>
                        <a:pt x="284" y="291"/>
                        <a:pt x="284" y="291"/>
                      </a:cubicBezTo>
                      <a:cubicBezTo>
                        <a:pt x="261" y="296"/>
                        <a:pt x="261" y="296"/>
                        <a:pt x="261" y="296"/>
                      </a:cubicBezTo>
                      <a:lnTo>
                        <a:pt x="261" y="309"/>
                      </a:lnTo>
                      <a:close/>
                      <a:moveTo>
                        <a:pt x="190" y="26"/>
                      </a:moveTo>
                      <a:cubicBezTo>
                        <a:pt x="193" y="27"/>
                        <a:pt x="196" y="28"/>
                        <a:pt x="197" y="30"/>
                      </a:cubicBezTo>
                      <a:cubicBezTo>
                        <a:pt x="255" y="88"/>
                        <a:pt x="255" y="88"/>
                        <a:pt x="255" y="88"/>
                      </a:cubicBezTo>
                      <a:cubicBezTo>
                        <a:pt x="256" y="89"/>
                        <a:pt x="258" y="92"/>
                        <a:pt x="259" y="95"/>
                      </a:cubicBezTo>
                      <a:cubicBezTo>
                        <a:pt x="190" y="95"/>
                        <a:pt x="190" y="95"/>
                        <a:pt x="190" y="95"/>
                      </a:cubicBezTo>
                      <a:lnTo>
                        <a:pt x="190" y="26"/>
                      </a:lnTo>
                      <a:close/>
                      <a:moveTo>
                        <a:pt x="478" y="75"/>
                      </a:moveTo>
                      <a:cubicBezTo>
                        <a:pt x="435" y="26"/>
                        <a:pt x="435" y="26"/>
                        <a:pt x="435" y="26"/>
                      </a:cubicBezTo>
                      <a:cubicBezTo>
                        <a:pt x="423" y="13"/>
                        <a:pt x="403" y="12"/>
                        <a:pt x="390" y="23"/>
                      </a:cubicBezTo>
                      <a:cubicBezTo>
                        <a:pt x="239" y="156"/>
                        <a:pt x="239" y="156"/>
                        <a:pt x="239" y="156"/>
                      </a:cubicBezTo>
                      <a:cubicBezTo>
                        <a:pt x="201" y="276"/>
                        <a:pt x="201" y="276"/>
                        <a:pt x="201" y="276"/>
                      </a:cubicBezTo>
                      <a:cubicBezTo>
                        <a:pt x="325" y="253"/>
                        <a:pt x="325" y="253"/>
                        <a:pt x="325" y="253"/>
                      </a:cubicBezTo>
                      <a:cubicBezTo>
                        <a:pt x="476" y="120"/>
                        <a:pt x="476" y="120"/>
                        <a:pt x="476" y="120"/>
                      </a:cubicBezTo>
                      <a:cubicBezTo>
                        <a:pt x="489" y="108"/>
                        <a:pt x="490" y="88"/>
                        <a:pt x="478" y="75"/>
                      </a:cubicBezTo>
                      <a:close/>
                      <a:moveTo>
                        <a:pt x="437" y="58"/>
                      </a:moveTo>
                      <a:cubicBezTo>
                        <a:pt x="447" y="69"/>
                        <a:pt x="447" y="69"/>
                        <a:pt x="447" y="69"/>
                      </a:cubicBezTo>
                      <a:cubicBezTo>
                        <a:pt x="296" y="203"/>
                        <a:pt x="296" y="203"/>
                        <a:pt x="296" y="203"/>
                      </a:cubicBezTo>
                      <a:cubicBezTo>
                        <a:pt x="286" y="191"/>
                        <a:pt x="286" y="191"/>
                        <a:pt x="286" y="191"/>
                      </a:cubicBezTo>
                      <a:lnTo>
                        <a:pt x="437" y="58"/>
                      </a:lnTo>
                      <a:close/>
                      <a:moveTo>
                        <a:pt x="403" y="37"/>
                      </a:moveTo>
                      <a:cubicBezTo>
                        <a:pt x="408" y="33"/>
                        <a:pt x="416" y="33"/>
                        <a:pt x="420" y="38"/>
                      </a:cubicBezTo>
                      <a:cubicBezTo>
                        <a:pt x="425" y="44"/>
                        <a:pt x="425" y="44"/>
                        <a:pt x="425" y="44"/>
                      </a:cubicBezTo>
                      <a:cubicBezTo>
                        <a:pt x="274" y="177"/>
                        <a:pt x="274" y="177"/>
                        <a:pt x="274" y="177"/>
                      </a:cubicBezTo>
                      <a:cubicBezTo>
                        <a:pt x="261" y="163"/>
                        <a:pt x="261" y="163"/>
                        <a:pt x="261" y="163"/>
                      </a:cubicBezTo>
                      <a:lnTo>
                        <a:pt x="403" y="37"/>
                      </a:lnTo>
                      <a:close/>
                      <a:moveTo>
                        <a:pt x="254" y="247"/>
                      </a:moveTo>
                      <a:cubicBezTo>
                        <a:pt x="236" y="228"/>
                        <a:pt x="236" y="228"/>
                        <a:pt x="236" y="228"/>
                      </a:cubicBezTo>
                      <a:cubicBezTo>
                        <a:pt x="252" y="181"/>
                        <a:pt x="252" y="181"/>
                        <a:pt x="252" y="181"/>
                      </a:cubicBezTo>
                      <a:cubicBezTo>
                        <a:pt x="302" y="238"/>
                        <a:pt x="302" y="238"/>
                        <a:pt x="302" y="238"/>
                      </a:cubicBezTo>
                      <a:lnTo>
                        <a:pt x="254" y="247"/>
                      </a:lnTo>
                      <a:close/>
                      <a:moveTo>
                        <a:pt x="463" y="105"/>
                      </a:moveTo>
                      <a:cubicBezTo>
                        <a:pt x="321" y="231"/>
                        <a:pt x="321" y="231"/>
                        <a:pt x="321" y="231"/>
                      </a:cubicBezTo>
                      <a:cubicBezTo>
                        <a:pt x="309" y="217"/>
                        <a:pt x="309" y="217"/>
                        <a:pt x="309" y="217"/>
                      </a:cubicBezTo>
                      <a:cubicBezTo>
                        <a:pt x="460" y="83"/>
                        <a:pt x="460" y="83"/>
                        <a:pt x="460" y="83"/>
                      </a:cubicBezTo>
                      <a:cubicBezTo>
                        <a:pt x="464" y="88"/>
                        <a:pt x="464" y="88"/>
                        <a:pt x="464" y="88"/>
                      </a:cubicBezTo>
                      <a:cubicBezTo>
                        <a:pt x="469" y="93"/>
                        <a:pt x="468" y="101"/>
                        <a:pt x="463" y="1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sp>
            <p:nvSpPr>
              <p:cNvPr id="10" name="TextBox 60">
                <a:extLst>
                  <a:ext uri="{FF2B5EF4-FFF2-40B4-BE49-F238E27FC236}">
                    <a16:creationId xmlns:a16="http://schemas.microsoft.com/office/drawing/2014/main" id="{3D0A44A3-D7EC-4F84-BC86-0C2EA959D6B0}"/>
                  </a:ext>
                </a:extLst>
              </p:cNvPr>
              <p:cNvSpPr txBox="1"/>
              <p:nvPr/>
            </p:nvSpPr>
            <p:spPr>
              <a:xfrm>
                <a:off x="9031951" y="4818246"/>
                <a:ext cx="3038129" cy="75347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0000"/>
                  </a:lnSpc>
                </a:pPr>
                <a:r>
                  <a:rPr lang="en-US" sz="1600" b="1" dirty="0">
                    <a:solidFill>
                      <a:srgbClr val="C00000"/>
                    </a:solidFill>
                    <a:latin typeface="Tahoma" panose="020B0604030504040204" pitchFamily="34" charset="0"/>
                    <a:ea typeface="Tahoma" panose="020B0604030504040204" pitchFamily="34" charset="0"/>
                    <a:cs typeface="Tahoma" panose="020B0604030504040204" pitchFamily="34" charset="0"/>
                  </a:rPr>
                  <a:t>False Negatives (FN)</a:t>
                </a:r>
              </a:p>
              <a:p>
                <a:pPr>
                  <a:lnSpc>
                    <a:spcPct val="110000"/>
                  </a:lnSpc>
                </a:pPr>
                <a:r>
                  <a:rPr lang="en-US" sz="1200" dirty="0">
                    <a:latin typeface="Tahoma" panose="020B0604030504040204" pitchFamily="34" charset="0"/>
                    <a:ea typeface="Tahoma" panose="020B0604030504040204" pitchFamily="34" charset="0"/>
                    <a:cs typeface="Tahoma" panose="020B0604030504040204" pitchFamily="34" charset="0"/>
                  </a:rPr>
                  <a:t>Predicted value = Negative </a:t>
                </a:r>
              </a:p>
              <a:p>
                <a:pPr>
                  <a:lnSpc>
                    <a:spcPct val="110000"/>
                  </a:lnSpc>
                </a:pPr>
                <a:r>
                  <a:rPr lang="en-US" sz="1200" dirty="0">
                    <a:latin typeface="Tahoma" panose="020B0604030504040204" pitchFamily="34" charset="0"/>
                    <a:ea typeface="Tahoma" panose="020B0604030504040204" pitchFamily="34" charset="0"/>
                    <a:cs typeface="Tahoma" panose="020B0604030504040204" pitchFamily="34" charset="0"/>
                  </a:rPr>
                  <a:t>Actual value = Positive</a:t>
                </a:r>
              </a:p>
            </p:txBody>
          </p:sp>
          <p:sp>
            <p:nvSpPr>
              <p:cNvPr id="11" name="TextBox 61">
                <a:extLst>
                  <a:ext uri="{FF2B5EF4-FFF2-40B4-BE49-F238E27FC236}">
                    <a16:creationId xmlns:a16="http://schemas.microsoft.com/office/drawing/2014/main" id="{24BA0332-E30A-4588-85DA-0EBF550A1909}"/>
                  </a:ext>
                </a:extLst>
              </p:cNvPr>
              <p:cNvSpPr txBox="1"/>
              <p:nvPr/>
            </p:nvSpPr>
            <p:spPr>
              <a:xfrm>
                <a:off x="9031951" y="3834655"/>
                <a:ext cx="3038129" cy="75347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0000"/>
                  </a:lnSpc>
                </a:pPr>
                <a:r>
                  <a:rPr lang="en-US" sz="1600" b="1" dirty="0">
                    <a:solidFill>
                      <a:srgbClr val="C00000"/>
                    </a:solidFill>
                    <a:latin typeface="Tahoma" panose="020B0604030504040204" pitchFamily="34" charset="0"/>
                    <a:ea typeface="Tahoma" panose="020B0604030504040204" pitchFamily="34" charset="0"/>
                    <a:cs typeface="Tahoma" panose="020B0604030504040204" pitchFamily="34" charset="0"/>
                  </a:rPr>
                  <a:t>False Positives (FP) </a:t>
                </a:r>
              </a:p>
              <a:p>
                <a:pPr>
                  <a:lnSpc>
                    <a:spcPct val="110000"/>
                  </a:lnSpc>
                </a:pPr>
                <a:r>
                  <a:rPr lang="en-US" sz="1200" dirty="0">
                    <a:latin typeface="Tahoma" panose="020B0604030504040204" pitchFamily="34" charset="0"/>
                    <a:ea typeface="Tahoma" panose="020B0604030504040204" pitchFamily="34" charset="0"/>
                    <a:cs typeface="Tahoma" panose="020B0604030504040204" pitchFamily="34" charset="0"/>
                  </a:rPr>
                  <a:t>Predicted value = Positive </a:t>
                </a:r>
              </a:p>
              <a:p>
                <a:pPr>
                  <a:lnSpc>
                    <a:spcPct val="110000"/>
                  </a:lnSpc>
                </a:pPr>
                <a:r>
                  <a:rPr lang="en-US" sz="1200" dirty="0">
                    <a:latin typeface="Tahoma" panose="020B0604030504040204" pitchFamily="34" charset="0"/>
                    <a:ea typeface="Tahoma" panose="020B0604030504040204" pitchFamily="34" charset="0"/>
                    <a:cs typeface="Tahoma" panose="020B0604030504040204" pitchFamily="34" charset="0"/>
                  </a:rPr>
                  <a:t>Actual value = Negative</a:t>
                </a:r>
              </a:p>
            </p:txBody>
          </p:sp>
          <p:grpSp>
            <p:nvGrpSpPr>
              <p:cNvPr id="12" name="Group 11">
                <a:extLst>
                  <a:ext uri="{FF2B5EF4-FFF2-40B4-BE49-F238E27FC236}">
                    <a16:creationId xmlns:a16="http://schemas.microsoft.com/office/drawing/2014/main" id="{74199EA1-AC0F-41B9-9637-DD1B304D3DE1}"/>
                  </a:ext>
                </a:extLst>
              </p:cNvPr>
              <p:cNvGrpSpPr/>
              <p:nvPr/>
            </p:nvGrpSpPr>
            <p:grpSpPr>
              <a:xfrm>
                <a:off x="8286572" y="4008028"/>
                <a:ext cx="745379" cy="649941"/>
                <a:chOff x="4714416" y="2620911"/>
                <a:chExt cx="681717" cy="537357"/>
              </a:xfrm>
            </p:grpSpPr>
            <p:pic>
              <p:nvPicPr>
                <p:cNvPr id="16" name="Picture 15">
                  <a:extLst>
                    <a:ext uri="{FF2B5EF4-FFF2-40B4-BE49-F238E27FC236}">
                      <a16:creationId xmlns:a16="http://schemas.microsoft.com/office/drawing/2014/main" id="{A73EB2C6-4139-44F5-AC7E-0615633648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4416" y="3047521"/>
                  <a:ext cx="681717" cy="110747"/>
                </a:xfrm>
                <a:prstGeom prst="rect">
                  <a:avLst/>
                </a:prstGeom>
              </p:spPr>
            </p:pic>
            <p:sp>
              <p:nvSpPr>
                <p:cNvPr id="17" name="Oval 16">
                  <a:extLst>
                    <a:ext uri="{FF2B5EF4-FFF2-40B4-BE49-F238E27FC236}">
                      <a16:creationId xmlns:a16="http://schemas.microsoft.com/office/drawing/2014/main" id="{2FD1617E-A815-4DAA-9BE7-092FD7AA848F}"/>
                    </a:ext>
                  </a:extLst>
                </p:cNvPr>
                <p:cNvSpPr/>
                <p:nvPr/>
              </p:nvSpPr>
              <p:spPr>
                <a:xfrm>
                  <a:off x="4785650" y="2620911"/>
                  <a:ext cx="553212" cy="47563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8" name="Freeform 11">
                  <a:extLst>
                    <a:ext uri="{FF2B5EF4-FFF2-40B4-BE49-F238E27FC236}">
                      <a16:creationId xmlns:a16="http://schemas.microsoft.com/office/drawing/2014/main" id="{458AB9E5-76EB-4D3F-A843-021D1D9A3244}"/>
                    </a:ext>
                  </a:extLst>
                </p:cNvPr>
                <p:cNvSpPr>
                  <a:spLocks noEditPoints="1"/>
                </p:cNvSpPr>
                <p:nvPr/>
              </p:nvSpPr>
              <p:spPr bwMode="auto">
                <a:xfrm>
                  <a:off x="4906169" y="2703670"/>
                  <a:ext cx="319882" cy="250825"/>
                </a:xfrm>
                <a:custGeom>
                  <a:avLst/>
                  <a:gdLst>
                    <a:gd name="T0" fmla="*/ 261 w 332"/>
                    <a:gd name="T1" fmla="*/ 208 h 261"/>
                    <a:gd name="T2" fmla="*/ 207 w 332"/>
                    <a:gd name="T3" fmla="*/ 261 h 261"/>
                    <a:gd name="T4" fmla="*/ 53 w 332"/>
                    <a:gd name="T5" fmla="*/ 261 h 261"/>
                    <a:gd name="T6" fmla="*/ 0 w 332"/>
                    <a:gd name="T7" fmla="*/ 208 h 261"/>
                    <a:gd name="T8" fmla="*/ 0 w 332"/>
                    <a:gd name="T9" fmla="*/ 53 h 261"/>
                    <a:gd name="T10" fmla="*/ 53 w 332"/>
                    <a:gd name="T11" fmla="*/ 0 h 261"/>
                    <a:gd name="T12" fmla="*/ 207 w 332"/>
                    <a:gd name="T13" fmla="*/ 0 h 261"/>
                    <a:gd name="T14" fmla="*/ 229 w 332"/>
                    <a:gd name="T15" fmla="*/ 5 h 261"/>
                    <a:gd name="T16" fmla="*/ 232 w 332"/>
                    <a:gd name="T17" fmla="*/ 9 h 261"/>
                    <a:gd name="T18" fmla="*/ 231 w 332"/>
                    <a:gd name="T19" fmla="*/ 14 h 261"/>
                    <a:gd name="T20" fmla="*/ 222 w 332"/>
                    <a:gd name="T21" fmla="*/ 23 h 261"/>
                    <a:gd name="T22" fmla="*/ 216 w 332"/>
                    <a:gd name="T23" fmla="*/ 25 h 261"/>
                    <a:gd name="T24" fmla="*/ 207 w 332"/>
                    <a:gd name="T25" fmla="*/ 24 h 261"/>
                    <a:gd name="T26" fmla="*/ 53 w 332"/>
                    <a:gd name="T27" fmla="*/ 24 h 261"/>
                    <a:gd name="T28" fmla="*/ 23 w 332"/>
                    <a:gd name="T29" fmla="*/ 53 h 261"/>
                    <a:gd name="T30" fmla="*/ 23 w 332"/>
                    <a:gd name="T31" fmla="*/ 208 h 261"/>
                    <a:gd name="T32" fmla="*/ 53 w 332"/>
                    <a:gd name="T33" fmla="*/ 237 h 261"/>
                    <a:gd name="T34" fmla="*/ 207 w 332"/>
                    <a:gd name="T35" fmla="*/ 237 h 261"/>
                    <a:gd name="T36" fmla="*/ 237 w 332"/>
                    <a:gd name="T37" fmla="*/ 208 h 261"/>
                    <a:gd name="T38" fmla="*/ 237 w 332"/>
                    <a:gd name="T39" fmla="*/ 184 h 261"/>
                    <a:gd name="T40" fmla="*/ 239 w 332"/>
                    <a:gd name="T41" fmla="*/ 180 h 261"/>
                    <a:gd name="T42" fmla="*/ 251 w 332"/>
                    <a:gd name="T43" fmla="*/ 168 h 261"/>
                    <a:gd name="T44" fmla="*/ 257 w 332"/>
                    <a:gd name="T45" fmla="*/ 167 h 261"/>
                    <a:gd name="T46" fmla="*/ 261 w 332"/>
                    <a:gd name="T47" fmla="*/ 172 h 261"/>
                    <a:gd name="T48" fmla="*/ 261 w 332"/>
                    <a:gd name="T49" fmla="*/ 208 h 261"/>
                    <a:gd name="T50" fmla="*/ 296 w 332"/>
                    <a:gd name="T51" fmla="*/ 89 h 261"/>
                    <a:gd name="T52" fmla="*/ 172 w 332"/>
                    <a:gd name="T53" fmla="*/ 214 h 261"/>
                    <a:gd name="T54" fmla="*/ 118 w 332"/>
                    <a:gd name="T55" fmla="*/ 214 h 261"/>
                    <a:gd name="T56" fmla="*/ 118 w 332"/>
                    <a:gd name="T57" fmla="*/ 160 h 261"/>
                    <a:gd name="T58" fmla="*/ 243 w 332"/>
                    <a:gd name="T59" fmla="*/ 36 h 261"/>
                    <a:gd name="T60" fmla="*/ 296 w 332"/>
                    <a:gd name="T61" fmla="*/ 89 h 261"/>
                    <a:gd name="T62" fmla="*/ 186 w 332"/>
                    <a:gd name="T63" fmla="*/ 174 h 261"/>
                    <a:gd name="T64" fmla="*/ 158 w 332"/>
                    <a:gd name="T65" fmla="*/ 146 h 261"/>
                    <a:gd name="T66" fmla="*/ 136 w 332"/>
                    <a:gd name="T67" fmla="*/ 168 h 261"/>
                    <a:gd name="T68" fmla="*/ 136 w 332"/>
                    <a:gd name="T69" fmla="*/ 178 h 261"/>
                    <a:gd name="T70" fmla="*/ 154 w 332"/>
                    <a:gd name="T71" fmla="*/ 178 h 261"/>
                    <a:gd name="T72" fmla="*/ 154 w 332"/>
                    <a:gd name="T73" fmla="*/ 196 h 261"/>
                    <a:gd name="T74" fmla="*/ 164 w 332"/>
                    <a:gd name="T75" fmla="*/ 196 h 261"/>
                    <a:gd name="T76" fmla="*/ 186 w 332"/>
                    <a:gd name="T77" fmla="*/ 174 h 261"/>
                    <a:gd name="T78" fmla="*/ 240 w 332"/>
                    <a:gd name="T79" fmla="*/ 62 h 261"/>
                    <a:gd name="T80" fmla="*/ 175 w 332"/>
                    <a:gd name="T81" fmla="*/ 127 h 261"/>
                    <a:gd name="T82" fmla="*/ 175 w 332"/>
                    <a:gd name="T83" fmla="*/ 133 h 261"/>
                    <a:gd name="T84" fmla="*/ 181 w 332"/>
                    <a:gd name="T85" fmla="*/ 133 h 261"/>
                    <a:gd name="T86" fmla="*/ 246 w 332"/>
                    <a:gd name="T87" fmla="*/ 68 h 261"/>
                    <a:gd name="T88" fmla="*/ 246 w 332"/>
                    <a:gd name="T89" fmla="*/ 62 h 261"/>
                    <a:gd name="T90" fmla="*/ 240 w 332"/>
                    <a:gd name="T91" fmla="*/ 62 h 261"/>
                    <a:gd name="T92" fmla="*/ 308 w 332"/>
                    <a:gd name="T93" fmla="*/ 77 h 261"/>
                    <a:gd name="T94" fmla="*/ 255 w 332"/>
                    <a:gd name="T95" fmla="*/ 24 h 261"/>
                    <a:gd name="T96" fmla="*/ 272 w 332"/>
                    <a:gd name="T97" fmla="*/ 7 h 261"/>
                    <a:gd name="T98" fmla="*/ 297 w 332"/>
                    <a:gd name="T99" fmla="*/ 7 h 261"/>
                    <a:gd name="T100" fmla="*/ 325 w 332"/>
                    <a:gd name="T101" fmla="*/ 35 h 261"/>
                    <a:gd name="T102" fmla="*/ 325 w 332"/>
                    <a:gd name="T103" fmla="*/ 60 h 261"/>
                    <a:gd name="T104" fmla="*/ 308 w 332"/>
                    <a:gd name="T105" fmla="*/ 7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261">
                      <a:moveTo>
                        <a:pt x="261" y="208"/>
                      </a:moveTo>
                      <a:cubicBezTo>
                        <a:pt x="261" y="237"/>
                        <a:pt x="237" y="261"/>
                        <a:pt x="207" y="261"/>
                      </a:cubicBezTo>
                      <a:cubicBezTo>
                        <a:pt x="53" y="261"/>
                        <a:pt x="53" y="261"/>
                        <a:pt x="53" y="261"/>
                      </a:cubicBezTo>
                      <a:cubicBezTo>
                        <a:pt x="24" y="261"/>
                        <a:pt x="0" y="237"/>
                        <a:pt x="0" y="208"/>
                      </a:cubicBezTo>
                      <a:cubicBezTo>
                        <a:pt x="0" y="53"/>
                        <a:pt x="0" y="53"/>
                        <a:pt x="0" y="53"/>
                      </a:cubicBezTo>
                      <a:cubicBezTo>
                        <a:pt x="0" y="24"/>
                        <a:pt x="24" y="0"/>
                        <a:pt x="53" y="0"/>
                      </a:cubicBezTo>
                      <a:cubicBezTo>
                        <a:pt x="207" y="0"/>
                        <a:pt x="207" y="0"/>
                        <a:pt x="207" y="0"/>
                      </a:cubicBezTo>
                      <a:cubicBezTo>
                        <a:pt x="215" y="0"/>
                        <a:pt x="222" y="1"/>
                        <a:pt x="229" y="5"/>
                      </a:cubicBezTo>
                      <a:cubicBezTo>
                        <a:pt x="231" y="5"/>
                        <a:pt x="232" y="7"/>
                        <a:pt x="232" y="9"/>
                      </a:cubicBezTo>
                      <a:cubicBezTo>
                        <a:pt x="233" y="11"/>
                        <a:pt x="232" y="13"/>
                        <a:pt x="231" y="14"/>
                      </a:cubicBezTo>
                      <a:cubicBezTo>
                        <a:pt x="222" y="23"/>
                        <a:pt x="222" y="23"/>
                        <a:pt x="222" y="23"/>
                      </a:cubicBezTo>
                      <a:cubicBezTo>
                        <a:pt x="220" y="25"/>
                        <a:pt x="218" y="25"/>
                        <a:pt x="216" y="25"/>
                      </a:cubicBezTo>
                      <a:cubicBezTo>
                        <a:pt x="213" y="24"/>
                        <a:pt x="210" y="24"/>
                        <a:pt x="207" y="24"/>
                      </a:cubicBezTo>
                      <a:cubicBezTo>
                        <a:pt x="53" y="24"/>
                        <a:pt x="53" y="24"/>
                        <a:pt x="53" y="24"/>
                      </a:cubicBezTo>
                      <a:cubicBezTo>
                        <a:pt x="37" y="24"/>
                        <a:pt x="23" y="37"/>
                        <a:pt x="23" y="53"/>
                      </a:cubicBezTo>
                      <a:cubicBezTo>
                        <a:pt x="23" y="208"/>
                        <a:pt x="23" y="208"/>
                        <a:pt x="23" y="208"/>
                      </a:cubicBezTo>
                      <a:cubicBezTo>
                        <a:pt x="23" y="224"/>
                        <a:pt x="37" y="237"/>
                        <a:pt x="53" y="237"/>
                      </a:cubicBezTo>
                      <a:cubicBezTo>
                        <a:pt x="207" y="237"/>
                        <a:pt x="207" y="237"/>
                        <a:pt x="207" y="237"/>
                      </a:cubicBezTo>
                      <a:cubicBezTo>
                        <a:pt x="224" y="237"/>
                        <a:pt x="237" y="224"/>
                        <a:pt x="237" y="208"/>
                      </a:cubicBezTo>
                      <a:cubicBezTo>
                        <a:pt x="237" y="184"/>
                        <a:pt x="237" y="184"/>
                        <a:pt x="237" y="184"/>
                      </a:cubicBezTo>
                      <a:cubicBezTo>
                        <a:pt x="237" y="183"/>
                        <a:pt x="238" y="181"/>
                        <a:pt x="239" y="180"/>
                      </a:cubicBezTo>
                      <a:cubicBezTo>
                        <a:pt x="251" y="168"/>
                        <a:pt x="251" y="168"/>
                        <a:pt x="251" y="168"/>
                      </a:cubicBezTo>
                      <a:cubicBezTo>
                        <a:pt x="252" y="166"/>
                        <a:pt x="255" y="166"/>
                        <a:pt x="257" y="167"/>
                      </a:cubicBezTo>
                      <a:cubicBezTo>
                        <a:pt x="259" y="168"/>
                        <a:pt x="261" y="170"/>
                        <a:pt x="261" y="172"/>
                      </a:cubicBezTo>
                      <a:lnTo>
                        <a:pt x="261" y="208"/>
                      </a:lnTo>
                      <a:close/>
                      <a:moveTo>
                        <a:pt x="296" y="89"/>
                      </a:moveTo>
                      <a:cubicBezTo>
                        <a:pt x="172" y="214"/>
                        <a:pt x="172" y="214"/>
                        <a:pt x="172" y="214"/>
                      </a:cubicBezTo>
                      <a:cubicBezTo>
                        <a:pt x="118" y="214"/>
                        <a:pt x="118" y="214"/>
                        <a:pt x="118" y="214"/>
                      </a:cubicBezTo>
                      <a:cubicBezTo>
                        <a:pt x="118" y="160"/>
                        <a:pt x="118" y="160"/>
                        <a:pt x="118" y="160"/>
                      </a:cubicBezTo>
                      <a:cubicBezTo>
                        <a:pt x="243" y="36"/>
                        <a:pt x="243" y="36"/>
                        <a:pt x="243" y="36"/>
                      </a:cubicBezTo>
                      <a:lnTo>
                        <a:pt x="296" y="89"/>
                      </a:lnTo>
                      <a:close/>
                      <a:moveTo>
                        <a:pt x="186" y="174"/>
                      </a:moveTo>
                      <a:cubicBezTo>
                        <a:pt x="158" y="146"/>
                        <a:pt x="158" y="146"/>
                        <a:pt x="158" y="146"/>
                      </a:cubicBezTo>
                      <a:cubicBezTo>
                        <a:pt x="136" y="168"/>
                        <a:pt x="136" y="168"/>
                        <a:pt x="136" y="168"/>
                      </a:cubicBezTo>
                      <a:cubicBezTo>
                        <a:pt x="136" y="178"/>
                        <a:pt x="136" y="178"/>
                        <a:pt x="136" y="178"/>
                      </a:cubicBezTo>
                      <a:cubicBezTo>
                        <a:pt x="154" y="178"/>
                        <a:pt x="154" y="178"/>
                        <a:pt x="154" y="178"/>
                      </a:cubicBezTo>
                      <a:cubicBezTo>
                        <a:pt x="154" y="196"/>
                        <a:pt x="154" y="196"/>
                        <a:pt x="154" y="196"/>
                      </a:cubicBezTo>
                      <a:cubicBezTo>
                        <a:pt x="164" y="196"/>
                        <a:pt x="164" y="196"/>
                        <a:pt x="164" y="196"/>
                      </a:cubicBezTo>
                      <a:lnTo>
                        <a:pt x="186" y="174"/>
                      </a:lnTo>
                      <a:close/>
                      <a:moveTo>
                        <a:pt x="240" y="62"/>
                      </a:moveTo>
                      <a:cubicBezTo>
                        <a:pt x="175" y="127"/>
                        <a:pt x="175" y="127"/>
                        <a:pt x="175" y="127"/>
                      </a:cubicBezTo>
                      <a:cubicBezTo>
                        <a:pt x="173" y="129"/>
                        <a:pt x="173" y="132"/>
                        <a:pt x="175" y="133"/>
                      </a:cubicBezTo>
                      <a:cubicBezTo>
                        <a:pt x="176" y="135"/>
                        <a:pt x="179" y="135"/>
                        <a:pt x="181" y="133"/>
                      </a:cubicBezTo>
                      <a:cubicBezTo>
                        <a:pt x="246" y="68"/>
                        <a:pt x="246" y="68"/>
                        <a:pt x="246" y="68"/>
                      </a:cubicBezTo>
                      <a:cubicBezTo>
                        <a:pt x="247" y="67"/>
                        <a:pt x="248" y="64"/>
                        <a:pt x="246" y="62"/>
                      </a:cubicBezTo>
                      <a:cubicBezTo>
                        <a:pt x="244" y="61"/>
                        <a:pt x="242" y="61"/>
                        <a:pt x="240" y="62"/>
                      </a:cubicBezTo>
                      <a:close/>
                      <a:moveTo>
                        <a:pt x="308" y="77"/>
                      </a:moveTo>
                      <a:cubicBezTo>
                        <a:pt x="255" y="24"/>
                        <a:pt x="255" y="24"/>
                        <a:pt x="255" y="24"/>
                      </a:cubicBezTo>
                      <a:cubicBezTo>
                        <a:pt x="272" y="7"/>
                        <a:pt x="272" y="7"/>
                        <a:pt x="272" y="7"/>
                      </a:cubicBezTo>
                      <a:cubicBezTo>
                        <a:pt x="279" y="0"/>
                        <a:pt x="290" y="0"/>
                        <a:pt x="297" y="7"/>
                      </a:cubicBezTo>
                      <a:cubicBezTo>
                        <a:pt x="325" y="35"/>
                        <a:pt x="325" y="35"/>
                        <a:pt x="325" y="35"/>
                      </a:cubicBezTo>
                      <a:cubicBezTo>
                        <a:pt x="332" y="42"/>
                        <a:pt x="332" y="53"/>
                        <a:pt x="325" y="60"/>
                      </a:cubicBezTo>
                      <a:lnTo>
                        <a:pt x="308" y="7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3" name="Group 12">
                <a:extLst>
                  <a:ext uri="{FF2B5EF4-FFF2-40B4-BE49-F238E27FC236}">
                    <a16:creationId xmlns:a16="http://schemas.microsoft.com/office/drawing/2014/main" id="{BE3BBBCD-62B2-42BB-A249-71B39341996B}"/>
                  </a:ext>
                </a:extLst>
              </p:cNvPr>
              <p:cNvGrpSpPr/>
              <p:nvPr/>
            </p:nvGrpSpPr>
            <p:grpSpPr>
              <a:xfrm>
                <a:off x="8356823" y="5021322"/>
                <a:ext cx="604875" cy="591175"/>
                <a:chOff x="4533395" y="4443719"/>
                <a:chExt cx="687004" cy="687007"/>
              </a:xfrm>
            </p:grpSpPr>
            <p:sp>
              <p:nvSpPr>
                <p:cNvPr id="14" name="Oval 13">
                  <a:extLst>
                    <a:ext uri="{FF2B5EF4-FFF2-40B4-BE49-F238E27FC236}">
                      <a16:creationId xmlns:a16="http://schemas.microsoft.com/office/drawing/2014/main" id="{A8865255-6CB4-4531-91C6-0BE752D083D8}"/>
                    </a:ext>
                  </a:extLst>
                </p:cNvPr>
                <p:cNvSpPr/>
                <p:nvPr/>
              </p:nvSpPr>
              <p:spPr>
                <a:xfrm>
                  <a:off x="4533395" y="4443719"/>
                  <a:ext cx="687004" cy="687007"/>
                </a:xfrm>
                <a:prstGeom prst="ellipse">
                  <a:avLst/>
                </a:prstGeom>
                <a:solidFill>
                  <a:srgbClr val="C00000"/>
                </a:solidFill>
                <a:ln w="25400"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5" name="Freeform 6">
                  <a:extLst>
                    <a:ext uri="{FF2B5EF4-FFF2-40B4-BE49-F238E27FC236}">
                      <a16:creationId xmlns:a16="http://schemas.microsoft.com/office/drawing/2014/main" id="{9A01C8CB-0E2F-4CDB-8DA8-942DC9E7A5CF}"/>
                    </a:ext>
                  </a:extLst>
                </p:cNvPr>
                <p:cNvSpPr>
                  <a:spLocks noEditPoints="1"/>
                </p:cNvSpPr>
                <p:nvPr/>
              </p:nvSpPr>
              <p:spPr bwMode="auto">
                <a:xfrm>
                  <a:off x="4695958" y="4627523"/>
                  <a:ext cx="351124" cy="299757"/>
                </a:xfrm>
                <a:custGeom>
                  <a:avLst/>
                  <a:gdLst>
                    <a:gd name="T0" fmla="*/ 176 w 405"/>
                    <a:gd name="T1" fmla="*/ 118 h 346"/>
                    <a:gd name="T2" fmla="*/ 274 w 405"/>
                    <a:gd name="T3" fmla="*/ 181 h 346"/>
                    <a:gd name="T4" fmla="*/ 299 w 405"/>
                    <a:gd name="T5" fmla="*/ 176 h 346"/>
                    <a:gd name="T6" fmla="*/ 399 w 405"/>
                    <a:gd name="T7" fmla="*/ 31 h 346"/>
                    <a:gd name="T8" fmla="*/ 394 w 405"/>
                    <a:gd name="T9" fmla="*/ 6 h 346"/>
                    <a:gd name="T10" fmla="*/ 369 w 405"/>
                    <a:gd name="T11" fmla="*/ 10 h 346"/>
                    <a:gd name="T12" fmla="*/ 279 w 405"/>
                    <a:gd name="T13" fmla="*/ 141 h 346"/>
                    <a:gd name="T14" fmla="*/ 180 w 405"/>
                    <a:gd name="T15" fmla="*/ 78 h 346"/>
                    <a:gd name="T16" fmla="*/ 167 w 405"/>
                    <a:gd name="T17" fmla="*/ 75 h 346"/>
                    <a:gd name="T18" fmla="*/ 155 w 405"/>
                    <a:gd name="T19" fmla="*/ 83 h 346"/>
                    <a:gd name="T20" fmla="*/ 5 w 405"/>
                    <a:gd name="T21" fmla="*/ 319 h 346"/>
                    <a:gd name="T22" fmla="*/ 11 w 405"/>
                    <a:gd name="T23" fmla="*/ 344 h 346"/>
                    <a:gd name="T24" fmla="*/ 20 w 405"/>
                    <a:gd name="T25" fmla="*/ 346 h 346"/>
                    <a:gd name="T26" fmla="*/ 36 w 405"/>
                    <a:gd name="T27" fmla="*/ 338 h 346"/>
                    <a:gd name="T28" fmla="*/ 176 w 405"/>
                    <a:gd name="T29" fmla="*/ 118 h 346"/>
                    <a:gd name="T30" fmla="*/ 372 w 405"/>
                    <a:gd name="T31" fmla="*/ 206 h 346"/>
                    <a:gd name="T32" fmla="*/ 283 w 405"/>
                    <a:gd name="T33" fmla="*/ 287 h 346"/>
                    <a:gd name="T34" fmla="*/ 178 w 405"/>
                    <a:gd name="T35" fmla="*/ 205 h 346"/>
                    <a:gd name="T36" fmla="*/ 171 w 405"/>
                    <a:gd name="T37" fmla="*/ 202 h 346"/>
                    <a:gd name="T38" fmla="*/ 157 w 405"/>
                    <a:gd name="T39" fmla="*/ 199 h 346"/>
                    <a:gd name="T40" fmla="*/ 136 w 405"/>
                    <a:gd name="T41" fmla="*/ 231 h 346"/>
                    <a:gd name="T42" fmla="*/ 158 w 405"/>
                    <a:gd name="T43" fmla="*/ 236 h 346"/>
                    <a:gd name="T44" fmla="*/ 272 w 405"/>
                    <a:gd name="T45" fmla="*/ 324 h 346"/>
                    <a:gd name="T46" fmla="*/ 284 w 405"/>
                    <a:gd name="T47" fmla="*/ 328 h 346"/>
                    <a:gd name="T48" fmla="*/ 296 w 405"/>
                    <a:gd name="T49" fmla="*/ 324 h 346"/>
                    <a:gd name="T50" fmla="*/ 396 w 405"/>
                    <a:gd name="T51" fmla="*/ 233 h 346"/>
                    <a:gd name="T52" fmla="*/ 398 w 405"/>
                    <a:gd name="T53" fmla="*/ 208 h 346"/>
                    <a:gd name="T54" fmla="*/ 372 w 405"/>
                    <a:gd name="T55" fmla="*/ 206 h 346"/>
                    <a:gd name="T56" fmla="*/ 16 w 405"/>
                    <a:gd name="T57" fmla="*/ 201 h 346"/>
                    <a:gd name="T58" fmla="*/ 43 w 405"/>
                    <a:gd name="T59" fmla="*/ 208 h 346"/>
                    <a:gd name="T60" fmla="*/ 64 w 405"/>
                    <a:gd name="T61" fmla="*/ 176 h 346"/>
                    <a:gd name="T62" fmla="*/ 25 w 405"/>
                    <a:gd name="T63" fmla="*/ 166 h 346"/>
                    <a:gd name="T64" fmla="*/ 3 w 405"/>
                    <a:gd name="T65" fmla="*/ 179 h 346"/>
                    <a:gd name="T66" fmla="*/ 16 w 405"/>
                    <a:gd name="T67" fmla="*/ 20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5" h="346">
                      <a:moveTo>
                        <a:pt x="176" y="118"/>
                      </a:moveTo>
                      <a:cubicBezTo>
                        <a:pt x="274" y="181"/>
                        <a:pt x="274" y="181"/>
                        <a:pt x="274" y="181"/>
                      </a:cubicBezTo>
                      <a:cubicBezTo>
                        <a:pt x="282" y="186"/>
                        <a:pt x="293" y="184"/>
                        <a:pt x="299" y="176"/>
                      </a:cubicBezTo>
                      <a:cubicBezTo>
                        <a:pt x="399" y="31"/>
                        <a:pt x="399" y="31"/>
                        <a:pt x="399" y="31"/>
                      </a:cubicBezTo>
                      <a:cubicBezTo>
                        <a:pt x="405" y="23"/>
                        <a:pt x="403" y="11"/>
                        <a:pt x="394" y="6"/>
                      </a:cubicBezTo>
                      <a:cubicBezTo>
                        <a:pt x="386" y="0"/>
                        <a:pt x="375" y="2"/>
                        <a:pt x="369" y="10"/>
                      </a:cubicBezTo>
                      <a:cubicBezTo>
                        <a:pt x="279" y="141"/>
                        <a:pt x="279" y="141"/>
                        <a:pt x="279" y="141"/>
                      </a:cubicBezTo>
                      <a:cubicBezTo>
                        <a:pt x="180" y="78"/>
                        <a:pt x="180" y="78"/>
                        <a:pt x="180" y="78"/>
                      </a:cubicBezTo>
                      <a:cubicBezTo>
                        <a:pt x="176" y="75"/>
                        <a:pt x="171" y="74"/>
                        <a:pt x="167" y="75"/>
                      </a:cubicBezTo>
                      <a:cubicBezTo>
                        <a:pt x="162" y="76"/>
                        <a:pt x="158" y="79"/>
                        <a:pt x="155" y="83"/>
                      </a:cubicBezTo>
                      <a:cubicBezTo>
                        <a:pt x="5" y="319"/>
                        <a:pt x="5" y="319"/>
                        <a:pt x="5" y="319"/>
                      </a:cubicBezTo>
                      <a:cubicBezTo>
                        <a:pt x="0" y="327"/>
                        <a:pt x="2" y="338"/>
                        <a:pt x="11" y="344"/>
                      </a:cubicBezTo>
                      <a:cubicBezTo>
                        <a:pt x="14" y="345"/>
                        <a:pt x="17" y="346"/>
                        <a:pt x="20" y="346"/>
                      </a:cubicBezTo>
                      <a:cubicBezTo>
                        <a:pt x="27" y="346"/>
                        <a:pt x="32" y="343"/>
                        <a:pt x="36" y="338"/>
                      </a:cubicBezTo>
                      <a:cubicBezTo>
                        <a:pt x="176" y="118"/>
                        <a:pt x="176" y="118"/>
                        <a:pt x="176" y="118"/>
                      </a:cubicBezTo>
                      <a:close/>
                      <a:moveTo>
                        <a:pt x="372" y="206"/>
                      </a:moveTo>
                      <a:cubicBezTo>
                        <a:pt x="283" y="287"/>
                        <a:pt x="283" y="287"/>
                        <a:pt x="283" y="287"/>
                      </a:cubicBezTo>
                      <a:cubicBezTo>
                        <a:pt x="178" y="205"/>
                        <a:pt x="178" y="205"/>
                        <a:pt x="178" y="205"/>
                      </a:cubicBezTo>
                      <a:cubicBezTo>
                        <a:pt x="176" y="204"/>
                        <a:pt x="173" y="203"/>
                        <a:pt x="171" y="202"/>
                      </a:cubicBezTo>
                      <a:cubicBezTo>
                        <a:pt x="157" y="199"/>
                        <a:pt x="157" y="199"/>
                        <a:pt x="157" y="199"/>
                      </a:cubicBezTo>
                      <a:cubicBezTo>
                        <a:pt x="136" y="231"/>
                        <a:pt x="136" y="231"/>
                        <a:pt x="136" y="231"/>
                      </a:cubicBezTo>
                      <a:cubicBezTo>
                        <a:pt x="158" y="236"/>
                        <a:pt x="158" y="236"/>
                        <a:pt x="158" y="236"/>
                      </a:cubicBezTo>
                      <a:cubicBezTo>
                        <a:pt x="272" y="324"/>
                        <a:pt x="272" y="324"/>
                        <a:pt x="272" y="324"/>
                      </a:cubicBezTo>
                      <a:cubicBezTo>
                        <a:pt x="276" y="327"/>
                        <a:pt x="280" y="328"/>
                        <a:pt x="284" y="328"/>
                      </a:cubicBezTo>
                      <a:cubicBezTo>
                        <a:pt x="288" y="328"/>
                        <a:pt x="292" y="327"/>
                        <a:pt x="296" y="324"/>
                      </a:cubicBezTo>
                      <a:cubicBezTo>
                        <a:pt x="396" y="233"/>
                        <a:pt x="396" y="233"/>
                        <a:pt x="396" y="233"/>
                      </a:cubicBezTo>
                      <a:cubicBezTo>
                        <a:pt x="404" y="226"/>
                        <a:pt x="404" y="215"/>
                        <a:pt x="398" y="208"/>
                      </a:cubicBezTo>
                      <a:cubicBezTo>
                        <a:pt x="391" y="200"/>
                        <a:pt x="379" y="200"/>
                        <a:pt x="372" y="206"/>
                      </a:cubicBezTo>
                      <a:close/>
                      <a:moveTo>
                        <a:pt x="16" y="201"/>
                      </a:moveTo>
                      <a:cubicBezTo>
                        <a:pt x="43" y="208"/>
                        <a:pt x="43" y="208"/>
                        <a:pt x="43" y="208"/>
                      </a:cubicBezTo>
                      <a:cubicBezTo>
                        <a:pt x="64" y="176"/>
                        <a:pt x="64" y="176"/>
                        <a:pt x="64" y="176"/>
                      </a:cubicBezTo>
                      <a:cubicBezTo>
                        <a:pt x="25" y="166"/>
                        <a:pt x="25" y="166"/>
                        <a:pt x="25" y="166"/>
                      </a:cubicBezTo>
                      <a:cubicBezTo>
                        <a:pt x="15" y="163"/>
                        <a:pt x="5" y="169"/>
                        <a:pt x="3" y="179"/>
                      </a:cubicBezTo>
                      <a:cubicBezTo>
                        <a:pt x="0" y="189"/>
                        <a:pt x="6" y="199"/>
                        <a:pt x="16" y="2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grpSp>
        </p:grpSp>
        <p:sp>
          <p:nvSpPr>
            <p:cNvPr id="5" name="Rectangle 4">
              <a:extLst>
                <a:ext uri="{FF2B5EF4-FFF2-40B4-BE49-F238E27FC236}">
                  <a16:creationId xmlns:a16="http://schemas.microsoft.com/office/drawing/2014/main" id="{16126FCC-6A31-4F5F-89C0-D13AC8F64F69}"/>
                </a:ext>
              </a:extLst>
            </p:cNvPr>
            <p:cNvSpPr/>
            <p:nvPr/>
          </p:nvSpPr>
          <p:spPr>
            <a:xfrm>
              <a:off x="8239760" y="1457960"/>
              <a:ext cx="3286760" cy="3779520"/>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graphicFrame>
        <p:nvGraphicFramePr>
          <p:cNvPr id="25" name="Table 24">
            <a:extLst>
              <a:ext uri="{FF2B5EF4-FFF2-40B4-BE49-F238E27FC236}">
                <a16:creationId xmlns:a16="http://schemas.microsoft.com/office/drawing/2014/main" id="{A9F71D9E-9A54-4539-8FDE-F90829EFE72D}"/>
              </a:ext>
            </a:extLst>
          </p:cNvPr>
          <p:cNvGraphicFramePr>
            <a:graphicFrameLocks noGrp="1"/>
          </p:cNvGraphicFramePr>
          <p:nvPr/>
        </p:nvGraphicFramePr>
        <p:xfrm>
          <a:off x="1553519" y="967556"/>
          <a:ext cx="5326381" cy="2266250"/>
        </p:xfrm>
        <a:graphic>
          <a:graphicData uri="http://schemas.openxmlformats.org/drawingml/2006/table">
            <a:tbl>
              <a:tblPr firstRow="1" firstCol="1" bandRow="1">
                <a:tableStyleId>{5C22544A-7EE6-4342-B048-85BDC9FD1C3A}</a:tableStyleId>
              </a:tblPr>
              <a:tblGrid>
                <a:gridCol w="2660799">
                  <a:extLst>
                    <a:ext uri="{9D8B030D-6E8A-4147-A177-3AD203B41FA5}">
                      <a16:colId xmlns:a16="http://schemas.microsoft.com/office/drawing/2014/main" val="1783587273"/>
                    </a:ext>
                  </a:extLst>
                </a:gridCol>
                <a:gridCol w="2665582">
                  <a:extLst>
                    <a:ext uri="{9D8B030D-6E8A-4147-A177-3AD203B41FA5}">
                      <a16:colId xmlns:a16="http://schemas.microsoft.com/office/drawing/2014/main" val="3456284601"/>
                    </a:ext>
                  </a:extLst>
                </a:gridCol>
              </a:tblGrid>
              <a:tr h="448966">
                <a:tc>
                  <a:txBody>
                    <a:bodyPr/>
                    <a:lstStyle/>
                    <a:p>
                      <a:pPr marL="0" marR="0" algn="ctr">
                        <a:lnSpc>
                          <a:spcPct val="150000"/>
                        </a:lnSpc>
                        <a:spcBef>
                          <a:spcPts val="0"/>
                        </a:spcBef>
                        <a:spcAft>
                          <a:spcPts val="0"/>
                        </a:spcAft>
                      </a:pPr>
                      <a:r>
                        <a:rPr lang="en-US" sz="1600">
                          <a:effectLst/>
                        </a:rPr>
                        <a:t>Measure</a:t>
                      </a:r>
                      <a:endParaRPr lang="en-US" sz="14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600" dirty="0">
                          <a:effectLst/>
                        </a:rPr>
                        <a:t>Value</a:t>
                      </a:r>
                      <a:endParaRPr lang="en-US" sz="14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2564741321"/>
                  </a:ext>
                </a:extLst>
              </a:tr>
              <a:tr h="459676">
                <a:tc>
                  <a:txBody>
                    <a:bodyPr/>
                    <a:lstStyle/>
                    <a:p>
                      <a:pPr marL="0" marR="0" algn="ctr">
                        <a:lnSpc>
                          <a:spcPct val="150000"/>
                        </a:lnSpc>
                        <a:spcBef>
                          <a:spcPts val="0"/>
                        </a:spcBef>
                        <a:spcAft>
                          <a:spcPts val="0"/>
                        </a:spcAft>
                      </a:pPr>
                      <a:r>
                        <a:rPr lang="en-US" sz="1600">
                          <a:effectLst/>
                        </a:rPr>
                        <a:t>Accuracy</a:t>
                      </a:r>
                      <a:endParaRPr lang="en-US" sz="14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600">
                          <a:effectLst/>
                        </a:rPr>
                        <a:t>73%</a:t>
                      </a:r>
                      <a:endParaRPr lang="en-US" sz="14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358328592"/>
                  </a:ext>
                </a:extLst>
              </a:tr>
              <a:tr h="448966">
                <a:tc>
                  <a:txBody>
                    <a:bodyPr/>
                    <a:lstStyle/>
                    <a:p>
                      <a:pPr marL="0" marR="0" algn="ctr">
                        <a:lnSpc>
                          <a:spcPct val="150000"/>
                        </a:lnSpc>
                        <a:spcBef>
                          <a:spcPts val="0"/>
                        </a:spcBef>
                        <a:spcAft>
                          <a:spcPts val="0"/>
                        </a:spcAft>
                      </a:pPr>
                      <a:r>
                        <a:rPr lang="en-US" sz="1600">
                          <a:effectLst/>
                        </a:rPr>
                        <a:t>F1 Score</a:t>
                      </a:r>
                      <a:endParaRPr lang="en-US" sz="14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600" dirty="0">
                          <a:effectLst/>
                        </a:rPr>
                        <a:t>0.844490</a:t>
                      </a:r>
                      <a:endParaRPr lang="en-US" sz="14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2766646868"/>
                  </a:ext>
                </a:extLst>
              </a:tr>
              <a:tr h="459676">
                <a:tc>
                  <a:txBody>
                    <a:bodyPr/>
                    <a:lstStyle/>
                    <a:p>
                      <a:pPr marL="0" marR="0" algn="ctr">
                        <a:lnSpc>
                          <a:spcPct val="150000"/>
                        </a:lnSpc>
                        <a:spcBef>
                          <a:spcPts val="0"/>
                        </a:spcBef>
                        <a:spcAft>
                          <a:spcPts val="0"/>
                        </a:spcAft>
                      </a:pPr>
                      <a:r>
                        <a:rPr lang="en-US" sz="1600">
                          <a:effectLst/>
                        </a:rPr>
                        <a:t>Precision</a:t>
                      </a:r>
                      <a:endParaRPr lang="en-US" sz="14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600">
                          <a:effectLst/>
                        </a:rPr>
                        <a:t>0.730838</a:t>
                      </a:r>
                      <a:endParaRPr lang="en-US" sz="14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3633742663"/>
                  </a:ext>
                </a:extLst>
              </a:tr>
              <a:tr h="448966">
                <a:tc>
                  <a:txBody>
                    <a:bodyPr/>
                    <a:lstStyle/>
                    <a:p>
                      <a:pPr marL="0" marR="0" algn="ctr">
                        <a:lnSpc>
                          <a:spcPct val="150000"/>
                        </a:lnSpc>
                        <a:spcBef>
                          <a:spcPts val="0"/>
                        </a:spcBef>
                        <a:spcAft>
                          <a:spcPts val="0"/>
                        </a:spcAft>
                      </a:pPr>
                      <a:r>
                        <a:rPr lang="en-US" sz="1600">
                          <a:effectLst/>
                        </a:rPr>
                        <a:t>Recall</a:t>
                      </a:r>
                      <a:endParaRPr lang="en-US" sz="14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600" dirty="0">
                          <a:effectLst/>
                        </a:rPr>
                        <a:t>0.953478</a:t>
                      </a:r>
                      <a:endParaRPr lang="en-US" sz="14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918283407"/>
                  </a:ext>
                </a:extLst>
              </a:tr>
            </a:tbl>
          </a:graphicData>
        </a:graphic>
      </p:graphicFrame>
      <p:graphicFrame>
        <p:nvGraphicFramePr>
          <p:cNvPr id="26" name="Table 25">
            <a:extLst>
              <a:ext uri="{FF2B5EF4-FFF2-40B4-BE49-F238E27FC236}">
                <a16:creationId xmlns:a16="http://schemas.microsoft.com/office/drawing/2014/main" id="{0360DEB2-03CE-43C7-BE53-CC4FAB42DF5E}"/>
              </a:ext>
            </a:extLst>
          </p:cNvPr>
          <p:cNvGraphicFramePr>
            <a:graphicFrameLocks noGrp="1"/>
          </p:cNvGraphicFramePr>
          <p:nvPr/>
        </p:nvGraphicFramePr>
        <p:xfrm>
          <a:off x="1719015" y="4151037"/>
          <a:ext cx="4376985" cy="1495943"/>
        </p:xfrm>
        <a:graphic>
          <a:graphicData uri="http://schemas.openxmlformats.org/drawingml/2006/table">
            <a:tbl>
              <a:tblPr firstRow="1" firstCol="1" bandRow="1">
                <a:tableStyleId>{5C22544A-7EE6-4342-B048-85BDC9FD1C3A}</a:tableStyleId>
              </a:tblPr>
              <a:tblGrid>
                <a:gridCol w="1458995">
                  <a:extLst>
                    <a:ext uri="{9D8B030D-6E8A-4147-A177-3AD203B41FA5}">
                      <a16:colId xmlns:a16="http://schemas.microsoft.com/office/drawing/2014/main" val="456790295"/>
                    </a:ext>
                  </a:extLst>
                </a:gridCol>
                <a:gridCol w="1458995">
                  <a:extLst>
                    <a:ext uri="{9D8B030D-6E8A-4147-A177-3AD203B41FA5}">
                      <a16:colId xmlns:a16="http://schemas.microsoft.com/office/drawing/2014/main" val="2245672834"/>
                    </a:ext>
                  </a:extLst>
                </a:gridCol>
                <a:gridCol w="1458995">
                  <a:extLst>
                    <a:ext uri="{9D8B030D-6E8A-4147-A177-3AD203B41FA5}">
                      <a16:colId xmlns:a16="http://schemas.microsoft.com/office/drawing/2014/main" val="4002871900"/>
                    </a:ext>
                  </a:extLst>
                </a:gridCol>
              </a:tblGrid>
              <a:tr h="675841">
                <a:tc>
                  <a:txBody>
                    <a:bodyPr/>
                    <a:lstStyle/>
                    <a:p>
                      <a:pPr marL="0" marR="0" algn="ctr">
                        <a:lnSpc>
                          <a:spcPct val="150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nSpc>
                          <a:spcPct val="150000"/>
                        </a:lnSpc>
                        <a:spcBef>
                          <a:spcPts val="0"/>
                        </a:spcBef>
                        <a:spcAft>
                          <a:spcPts val="0"/>
                        </a:spcAft>
                      </a:pPr>
                      <a:r>
                        <a:rPr lang="en-US" sz="1200" dirty="0">
                          <a:effectLst/>
                        </a:rPr>
                        <a:t>Predicted (NO)</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nSpc>
                          <a:spcPct val="150000"/>
                        </a:lnSpc>
                        <a:spcBef>
                          <a:spcPts val="0"/>
                        </a:spcBef>
                        <a:spcAft>
                          <a:spcPts val="0"/>
                        </a:spcAft>
                      </a:pPr>
                      <a:r>
                        <a:rPr lang="en-US" sz="1200" dirty="0">
                          <a:effectLst/>
                        </a:rPr>
                        <a:t>Predicted (YES)</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3620870924"/>
                  </a:ext>
                </a:extLst>
              </a:tr>
              <a:tr h="415011">
                <a:tc>
                  <a:txBody>
                    <a:bodyPr/>
                    <a:lstStyle/>
                    <a:p>
                      <a:pPr marL="0" marR="0">
                        <a:lnSpc>
                          <a:spcPct val="150000"/>
                        </a:lnSpc>
                        <a:spcBef>
                          <a:spcPts val="0"/>
                        </a:spcBef>
                        <a:spcAft>
                          <a:spcPts val="0"/>
                        </a:spcAft>
                      </a:pPr>
                      <a:r>
                        <a:rPr lang="en-US" sz="1200">
                          <a:effectLst/>
                        </a:rPr>
                        <a:t>Actual (NO)</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nSpc>
                          <a:spcPct val="150000"/>
                        </a:lnSpc>
                        <a:spcBef>
                          <a:spcPts val="0"/>
                        </a:spcBef>
                        <a:spcAft>
                          <a:spcPts val="0"/>
                        </a:spcAft>
                      </a:pPr>
                      <a:r>
                        <a:rPr lang="en-US" sz="1200">
                          <a:effectLst/>
                        </a:rPr>
                        <a:t>TN=281</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nSpc>
                          <a:spcPct val="150000"/>
                        </a:lnSpc>
                        <a:spcBef>
                          <a:spcPts val="0"/>
                        </a:spcBef>
                        <a:spcAft>
                          <a:spcPts val="0"/>
                        </a:spcAft>
                      </a:pPr>
                      <a:r>
                        <a:rPr lang="en-US" sz="1200">
                          <a:effectLst/>
                        </a:rPr>
                        <a:t>FP=21</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88947385"/>
                  </a:ext>
                </a:extLst>
              </a:tr>
              <a:tr h="405091">
                <a:tc>
                  <a:txBody>
                    <a:bodyPr/>
                    <a:lstStyle/>
                    <a:p>
                      <a:pPr marL="0" marR="0">
                        <a:lnSpc>
                          <a:spcPct val="150000"/>
                        </a:lnSpc>
                        <a:spcBef>
                          <a:spcPts val="0"/>
                        </a:spcBef>
                        <a:spcAft>
                          <a:spcPts val="0"/>
                        </a:spcAft>
                      </a:pPr>
                      <a:r>
                        <a:rPr lang="en-US" sz="1200">
                          <a:effectLst/>
                        </a:rPr>
                        <a:t>Actual (YES)</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nSpc>
                          <a:spcPct val="150000"/>
                        </a:lnSpc>
                        <a:spcBef>
                          <a:spcPts val="0"/>
                        </a:spcBef>
                        <a:spcAft>
                          <a:spcPts val="0"/>
                        </a:spcAft>
                      </a:pPr>
                      <a:r>
                        <a:rPr lang="en-US" sz="1200">
                          <a:effectLst/>
                        </a:rPr>
                        <a:t>FN=7</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nSpc>
                          <a:spcPct val="150000"/>
                        </a:lnSpc>
                        <a:spcBef>
                          <a:spcPts val="0"/>
                        </a:spcBef>
                        <a:spcAft>
                          <a:spcPts val="0"/>
                        </a:spcAft>
                      </a:pPr>
                      <a:r>
                        <a:rPr lang="en-US" sz="1200" dirty="0">
                          <a:effectLst/>
                        </a:rPr>
                        <a:t>TP=813</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597138197"/>
                  </a:ext>
                </a:extLst>
              </a:tr>
            </a:tbl>
          </a:graphicData>
        </a:graphic>
      </p:graphicFrame>
      <p:sp>
        <p:nvSpPr>
          <p:cNvPr id="30" name="Rectangle 29">
            <a:extLst>
              <a:ext uri="{FF2B5EF4-FFF2-40B4-BE49-F238E27FC236}">
                <a16:creationId xmlns:a16="http://schemas.microsoft.com/office/drawing/2014/main" id="{0F593AD6-E7E9-4A1F-A58E-5C1F899C3FEA}"/>
              </a:ext>
            </a:extLst>
          </p:cNvPr>
          <p:cNvSpPr/>
          <p:nvPr/>
        </p:nvSpPr>
        <p:spPr>
          <a:xfrm>
            <a:off x="2148018" y="34847"/>
            <a:ext cx="6775477" cy="579967"/>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Testing – Cardiovascular Prediction Module</a:t>
            </a:r>
          </a:p>
        </p:txBody>
      </p:sp>
      <p:sp>
        <p:nvSpPr>
          <p:cNvPr id="29" name="Rectangle 28">
            <a:extLst>
              <a:ext uri="{FF2B5EF4-FFF2-40B4-BE49-F238E27FC236}">
                <a16:creationId xmlns:a16="http://schemas.microsoft.com/office/drawing/2014/main" id="{449622B7-37BB-48EF-9C92-CE4051B98E17}"/>
              </a:ext>
            </a:extLst>
          </p:cNvPr>
          <p:cNvSpPr/>
          <p:nvPr/>
        </p:nvSpPr>
        <p:spPr>
          <a:xfrm>
            <a:off x="2148018" y="3267221"/>
            <a:ext cx="3518977" cy="369332"/>
          </a:xfrm>
          <a:prstGeom prst="rect">
            <a:avLst/>
          </a:prstGeom>
        </p:spPr>
        <p:txBody>
          <a:bodyPr wrap="none">
            <a:spAutoFit/>
          </a:bodyPr>
          <a:lstStyle/>
          <a:p>
            <a:r>
              <a:rPr lang="en-US" u="sng" dirty="0">
                <a:latin typeface="Times New Roman" panose="02020603050405020304" pitchFamily="18" charset="0"/>
                <a:ea typeface="Calibri" panose="020F0502020204030204" pitchFamily="34" charset="0"/>
              </a:rPr>
              <a:t>Summarization of Accuracy Report </a:t>
            </a:r>
            <a:endParaRPr lang="en-US" u="sng" dirty="0"/>
          </a:p>
        </p:txBody>
      </p:sp>
      <p:sp>
        <p:nvSpPr>
          <p:cNvPr id="32" name="Rectangle 31">
            <a:extLst>
              <a:ext uri="{FF2B5EF4-FFF2-40B4-BE49-F238E27FC236}">
                <a16:creationId xmlns:a16="http://schemas.microsoft.com/office/drawing/2014/main" id="{6F117254-2C15-4986-A212-D0327F9BDF48}"/>
              </a:ext>
            </a:extLst>
          </p:cNvPr>
          <p:cNvSpPr/>
          <p:nvPr/>
        </p:nvSpPr>
        <p:spPr>
          <a:xfrm>
            <a:off x="2740894" y="5682910"/>
            <a:ext cx="1832553" cy="369332"/>
          </a:xfrm>
          <a:prstGeom prst="rect">
            <a:avLst/>
          </a:prstGeom>
        </p:spPr>
        <p:txBody>
          <a:bodyPr wrap="none">
            <a:spAutoFit/>
          </a:bodyPr>
          <a:lstStyle/>
          <a:p>
            <a:r>
              <a:rPr lang="en-US" u="sng" dirty="0">
                <a:latin typeface="Times New Roman" panose="02020603050405020304" pitchFamily="18" charset="0"/>
                <a:ea typeface="Calibri" panose="020F0502020204030204" pitchFamily="34" charset="0"/>
              </a:rPr>
              <a:t>Confusion Matrix</a:t>
            </a:r>
            <a:endParaRPr lang="en-US" u="sng" dirty="0"/>
          </a:p>
        </p:txBody>
      </p:sp>
    </p:spTree>
    <p:extLst>
      <p:ext uri="{BB962C8B-B14F-4D97-AF65-F5344CB8AC3E}">
        <p14:creationId xmlns:p14="http://schemas.microsoft.com/office/powerpoint/2010/main" val="2035506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AE6F3A-B329-468E-9080-D495ED6ED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16" y="33836"/>
            <a:ext cx="3589042" cy="3589042"/>
          </a:xfrm>
          <a:prstGeom prst="rect">
            <a:avLst/>
          </a:prstGeom>
        </p:spPr>
      </p:pic>
      <p:sp>
        <p:nvSpPr>
          <p:cNvPr id="13" name="TextBox 12">
            <a:extLst>
              <a:ext uri="{FF2B5EF4-FFF2-40B4-BE49-F238E27FC236}">
                <a16:creationId xmlns:a16="http://schemas.microsoft.com/office/drawing/2014/main" id="{C221F751-3C5B-4561-AD14-8637C5B66736}"/>
              </a:ext>
            </a:extLst>
          </p:cNvPr>
          <p:cNvSpPr txBox="1"/>
          <p:nvPr/>
        </p:nvSpPr>
        <p:spPr>
          <a:xfrm>
            <a:off x="6188252" y="483344"/>
            <a:ext cx="5610577" cy="2246769"/>
          </a:xfrm>
          <a:prstGeom prst="rect">
            <a:avLst/>
          </a:prstGeom>
          <a:noFill/>
        </p:spPr>
        <p:txBody>
          <a:bodyPr wrap="square" rtlCol="0" anchor="ctr">
            <a:spAutoFit/>
          </a:bodyPr>
          <a:lstStyle/>
          <a:p>
            <a:pPr algn="ctr"/>
            <a:r>
              <a:rPr lang="en-US" altLang="ko-KR" sz="2800" dirty="0">
                <a:solidFill>
                  <a:schemeClr val="bg1"/>
                </a:solidFill>
                <a:cs typeface="Arial" pitchFamily="34" charset="0"/>
              </a:rPr>
              <a:t>Intelligent Solution for Early Stage Prediction of</a:t>
            </a:r>
          </a:p>
          <a:p>
            <a:pPr algn="ctr"/>
            <a:r>
              <a:rPr lang="en-US" altLang="ko-KR" sz="2800" dirty="0">
                <a:solidFill>
                  <a:schemeClr val="bg1"/>
                </a:solidFill>
                <a:cs typeface="Arial" pitchFamily="34" charset="0"/>
              </a:rPr>
              <a:t>Cardiovascular Disease Using Machine Learning</a:t>
            </a:r>
          </a:p>
          <a:p>
            <a:pPr algn="ctr"/>
            <a:r>
              <a:rPr lang="en-US" altLang="ko-KR" sz="2800" dirty="0">
                <a:solidFill>
                  <a:schemeClr val="bg1"/>
                </a:solidFill>
                <a:cs typeface="Arial" pitchFamily="34" charset="0"/>
              </a:rPr>
              <a:t>and Multi-Agent Technology</a:t>
            </a:r>
          </a:p>
        </p:txBody>
      </p:sp>
      <p:grpSp>
        <p:nvGrpSpPr>
          <p:cNvPr id="15" name="Group 14">
            <a:extLst>
              <a:ext uri="{FF2B5EF4-FFF2-40B4-BE49-F238E27FC236}">
                <a16:creationId xmlns:a16="http://schemas.microsoft.com/office/drawing/2014/main" id="{1527CFAF-7CCE-44BB-AF72-C1F244779008}"/>
              </a:ext>
            </a:extLst>
          </p:cNvPr>
          <p:cNvGrpSpPr/>
          <p:nvPr/>
        </p:nvGrpSpPr>
        <p:grpSpPr>
          <a:xfrm>
            <a:off x="1098742" y="1711251"/>
            <a:ext cx="5389197" cy="3861625"/>
            <a:chOff x="2491486" y="2166705"/>
            <a:chExt cx="4786450" cy="3429727"/>
          </a:xfrm>
          <a:solidFill>
            <a:schemeClr val="bg1"/>
          </a:solidFill>
        </p:grpSpPr>
        <p:grpSp>
          <p:nvGrpSpPr>
            <p:cNvPr id="16" name="Graphic 166">
              <a:extLst>
                <a:ext uri="{FF2B5EF4-FFF2-40B4-BE49-F238E27FC236}">
                  <a16:creationId xmlns:a16="http://schemas.microsoft.com/office/drawing/2014/main" id="{76D1291D-A11D-4617-ACBA-1EB139B4784E}"/>
                </a:ext>
              </a:extLst>
            </p:cNvPr>
            <p:cNvGrpSpPr/>
            <p:nvPr/>
          </p:nvGrpSpPr>
          <p:grpSpPr>
            <a:xfrm rot="10800000">
              <a:off x="2739541" y="2574234"/>
              <a:ext cx="3581400" cy="752475"/>
              <a:chOff x="4305300" y="3052762"/>
              <a:chExt cx="3581400" cy="752475"/>
            </a:xfrm>
            <a:grpFill/>
          </p:grpSpPr>
          <p:sp>
            <p:nvSpPr>
              <p:cNvPr id="218" name="Freeform: Shape 217">
                <a:extLst>
                  <a:ext uri="{FF2B5EF4-FFF2-40B4-BE49-F238E27FC236}">
                    <a16:creationId xmlns:a16="http://schemas.microsoft.com/office/drawing/2014/main" id="{0C3E7658-13F9-4CBF-AEBE-89CAA6F8F54B}"/>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1216653-ACFD-4626-BFCB-8D8BE8D02F1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5CCD930-C3E6-48FA-A447-1EF7D945F32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82BFDAAB-DF19-4F7A-B787-7EECCB733C0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37D5C5-EE11-43BB-8CFE-7DBEE78813D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3FE45C7-7743-4279-9599-CFD691F575D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5E7C030-0A90-48B1-937F-520F1B809878}"/>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BDE8C39-785B-46E9-AAF8-25DC0AC9981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7D2CFCE9-4A76-4C62-AE02-F9D55300A53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47D7CCC1-F881-4ABF-AECE-D88DBC94EFC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94DE75FA-1EA7-4225-A57A-25BDB3025F0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1279FD30-1398-48F1-A83C-BFF6FCEC513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BC0C658-C164-4854-B9CA-48A7CE2357A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DD35EAA-05AE-467C-8616-2A559406A9B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293E587-D473-40B1-9D2C-47C318FDEB1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28CFF37B-A016-4F71-A8E3-FBFE29F03E9B}"/>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85DBBD7E-EF65-47BA-80AE-33A4F245A9E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C42ECB2-55FD-4854-AB69-0D3E661F3F98}"/>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9A1734F4-3CAA-48BF-BA98-9A10C038B700}"/>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E1322D1-740B-4847-88F0-6EC72D2F41E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30F04740-12EB-497B-8B91-51D4B31E7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1486" y="3466203"/>
              <a:ext cx="3600450" cy="771525"/>
            </a:xfrm>
            <a:prstGeom prst="rect">
              <a:avLst/>
            </a:prstGeom>
          </p:spPr>
        </p:pic>
        <p:pic>
          <p:nvPicPr>
            <p:cNvPr id="18" name="Graphic 17">
              <a:extLst>
                <a:ext uri="{FF2B5EF4-FFF2-40B4-BE49-F238E27FC236}">
                  <a16:creationId xmlns:a16="http://schemas.microsoft.com/office/drawing/2014/main" id="{8ECA97C9-D664-4952-9EC2-18F60B03B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3436" y="3868249"/>
              <a:ext cx="3600450" cy="771525"/>
            </a:xfrm>
            <a:prstGeom prst="rect">
              <a:avLst/>
            </a:prstGeom>
          </p:spPr>
        </p:pic>
        <p:pic>
          <p:nvPicPr>
            <p:cNvPr id="19" name="Graphic 18">
              <a:extLst>
                <a:ext uri="{FF2B5EF4-FFF2-40B4-BE49-F238E27FC236}">
                  <a16:creationId xmlns:a16="http://schemas.microsoft.com/office/drawing/2014/main" id="{15AE8B53-1976-4CC1-8501-44A62C40EB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6578" y="4508639"/>
              <a:ext cx="3600450" cy="771525"/>
            </a:xfrm>
            <a:prstGeom prst="rect">
              <a:avLst/>
            </a:prstGeom>
          </p:spPr>
        </p:pic>
        <p:grpSp>
          <p:nvGrpSpPr>
            <p:cNvPr id="20" name="Graphic 166">
              <a:extLst>
                <a:ext uri="{FF2B5EF4-FFF2-40B4-BE49-F238E27FC236}">
                  <a16:creationId xmlns:a16="http://schemas.microsoft.com/office/drawing/2014/main" id="{8D1099EE-B7D4-471F-BF10-B35A2B31867D}"/>
                </a:ext>
              </a:extLst>
            </p:cNvPr>
            <p:cNvGrpSpPr/>
            <p:nvPr/>
          </p:nvGrpSpPr>
          <p:grpSpPr>
            <a:xfrm rot="10800000">
              <a:off x="2854450" y="3801472"/>
              <a:ext cx="3581400" cy="752475"/>
              <a:chOff x="4305300" y="3052762"/>
              <a:chExt cx="3581400" cy="752475"/>
            </a:xfrm>
            <a:grpFill/>
          </p:grpSpPr>
          <p:sp>
            <p:nvSpPr>
              <p:cNvPr id="198" name="Freeform: Shape 197">
                <a:extLst>
                  <a:ext uri="{FF2B5EF4-FFF2-40B4-BE49-F238E27FC236}">
                    <a16:creationId xmlns:a16="http://schemas.microsoft.com/office/drawing/2014/main" id="{3CDC641A-4F40-4017-BD1B-202F1575353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ED0D901-344C-4A93-B612-ACF6ABD620B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D76E62BE-68EA-401C-92CA-3588760BF1B5}"/>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4A2DB005-CDA6-49F9-A1A0-159D3B4FF43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E6DB662-7BE4-408B-8D05-2F00EA92E9AA}"/>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ABF88796-79B6-4671-B97D-210D5B3B95E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C6B51A1-D75D-461D-ACE9-383CE899A2C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B86DBE1-D05E-4718-AD02-9F8C213E57A3}"/>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B5A3C0A-F51C-406C-903A-81EC28413ED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A2672FA-B090-443C-B8A7-37F5F9E30E4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532AE46-43A4-4B05-9928-DD3C0E4ED06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D344CFFD-4038-43A9-A5CA-5B07A92C928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24B330C-474E-4999-BA9B-8F048E81DC7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A1AEEF2-F04B-45A5-9054-A46D60512E5D}"/>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137509FC-32AF-4044-A39F-219F1F3C00F0}"/>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E839D09-DE1A-4E16-A06E-0D4B748DD1C5}"/>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F9ABAC86-6FA1-49A0-9795-68885474762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00D4050-0144-4A34-8927-846E6A2EA3F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BC56B67-1AC9-4E2C-997D-0A7334E794D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97E33E8-0E89-4392-B96A-C698A4C4F6F8}"/>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1" name="Graphic 166">
              <a:extLst>
                <a:ext uri="{FF2B5EF4-FFF2-40B4-BE49-F238E27FC236}">
                  <a16:creationId xmlns:a16="http://schemas.microsoft.com/office/drawing/2014/main" id="{F9141121-0887-4503-8F6F-E910C6356BEF}"/>
                </a:ext>
              </a:extLst>
            </p:cNvPr>
            <p:cNvGrpSpPr/>
            <p:nvPr/>
          </p:nvGrpSpPr>
          <p:grpSpPr>
            <a:xfrm>
              <a:off x="3823543" y="2188695"/>
              <a:ext cx="2667773" cy="560516"/>
              <a:chOff x="4305300" y="3052762"/>
              <a:chExt cx="3581400" cy="752475"/>
            </a:xfrm>
            <a:grpFill/>
          </p:grpSpPr>
          <p:sp>
            <p:nvSpPr>
              <p:cNvPr id="178" name="Freeform: Shape 177">
                <a:extLst>
                  <a:ext uri="{FF2B5EF4-FFF2-40B4-BE49-F238E27FC236}">
                    <a16:creationId xmlns:a16="http://schemas.microsoft.com/office/drawing/2014/main" id="{BFE743C3-C9CB-4F8D-B83C-FFD63D87EA7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3A02079A-A908-4D69-9E5C-27041294C01D}"/>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2CA9E4E-E851-4F0C-8944-4E54BF49EF16}"/>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01AC133-BFF8-4799-8BC0-258CEF5959E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E0A308CB-E865-4BE4-835E-67F5AFD8E08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BFE1FF2-4B02-470F-9692-611D559364F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0A4245A-9E01-4413-A377-4DE08CE1934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BDBAE93-F6C7-4BBA-8648-68BE38BB7E84}"/>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3CCA2E8-9C2A-4C3B-B0A4-ACBB56BEB9C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039D8114-8423-4F98-9353-D80A9E17B56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8B688EA-5247-47BB-B46C-05D54295EE5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985AD2D-D780-4BA6-8F3B-D6125630D344}"/>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FE5199ED-47F4-4AA8-A405-9F43533E65E2}"/>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5B32631E-A1E2-433A-8EF4-2568546E869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C5E6474F-FE3E-4FE3-8ED7-9AC852164B55}"/>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5A8DCEA-F6D5-4023-A567-5E049C3A12E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F05903D-B940-468C-B78D-F95F0FC28FC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BC974302-55EB-4179-A85C-4253093217A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196BBF4-D47A-46DA-A8BE-90951167D054}"/>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23214B6-1C4F-4C8B-B030-25C78163DF8C}"/>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2" name="Graphic 234">
              <a:extLst>
                <a:ext uri="{FF2B5EF4-FFF2-40B4-BE49-F238E27FC236}">
                  <a16:creationId xmlns:a16="http://schemas.microsoft.com/office/drawing/2014/main" id="{0E8BC87D-2319-4EA6-B5B3-DDC5ED3EF8F9}"/>
                </a:ext>
              </a:extLst>
            </p:cNvPr>
            <p:cNvGrpSpPr/>
            <p:nvPr/>
          </p:nvGrpSpPr>
          <p:grpSpPr>
            <a:xfrm>
              <a:off x="3273841" y="2338140"/>
              <a:ext cx="3495664" cy="1188682"/>
              <a:chOff x="7540326" y="1358451"/>
              <a:chExt cx="4257675" cy="1447800"/>
            </a:xfrm>
            <a:grpFill/>
          </p:grpSpPr>
          <p:sp>
            <p:nvSpPr>
              <p:cNvPr id="172" name="Freeform: Shape 171">
                <a:extLst>
                  <a:ext uri="{FF2B5EF4-FFF2-40B4-BE49-F238E27FC236}">
                    <a16:creationId xmlns:a16="http://schemas.microsoft.com/office/drawing/2014/main" id="{452A628C-535B-4754-8D97-5EF9FC4A41D3}"/>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020DC91-F1DB-4F7C-8FAD-8D2F402DB394}"/>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6169FD2-C218-4A00-AF51-A9D59F0BE4AC}"/>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405F4BC-7B95-4DCB-B588-18BA5EDA0A36}"/>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75A5F7C-EAB1-4B94-B467-7E40E073BD6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88CC3B2-437A-46FC-BF4E-9FB61FE4973A}"/>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23" name="Graphic 166">
              <a:extLst>
                <a:ext uri="{FF2B5EF4-FFF2-40B4-BE49-F238E27FC236}">
                  <a16:creationId xmlns:a16="http://schemas.microsoft.com/office/drawing/2014/main" id="{F395EF3D-BCFF-4BDA-A136-F3ED3193C979}"/>
                </a:ext>
              </a:extLst>
            </p:cNvPr>
            <p:cNvGrpSpPr/>
            <p:nvPr/>
          </p:nvGrpSpPr>
          <p:grpSpPr>
            <a:xfrm>
              <a:off x="4054049" y="5011904"/>
              <a:ext cx="2667773" cy="560516"/>
              <a:chOff x="4305300" y="3052762"/>
              <a:chExt cx="3581400" cy="752475"/>
            </a:xfrm>
            <a:grpFill/>
          </p:grpSpPr>
          <p:sp>
            <p:nvSpPr>
              <p:cNvPr id="152" name="Freeform: Shape 151">
                <a:extLst>
                  <a:ext uri="{FF2B5EF4-FFF2-40B4-BE49-F238E27FC236}">
                    <a16:creationId xmlns:a16="http://schemas.microsoft.com/office/drawing/2014/main" id="{090CE62D-4354-4DA9-8B3D-ADB230BBCE65}"/>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E406C90-0CD1-4539-B84B-AAEF11219B1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8A614C4-57FF-4D59-B082-3DE73F78FBC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97D19A5-209D-458C-B2CE-A9B96792D2D1}"/>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C778A36-9280-4E18-87A5-C28A322B9F1E}"/>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C30A4CA-403E-4D76-99C6-A2460E109FEE}"/>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D6A0DE6-8215-44CE-858E-554564A3DBA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43681FF-EAB2-40D4-ABBB-348FA45228B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59C4C46-1F53-4756-B0C3-28A9C2C5231B}"/>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01D6716-8E57-4D4B-BF98-02539AEDEE2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09F97FBC-5636-4ADD-A2AE-A4EBBA06EA88}"/>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4076DDC-7E6F-48CF-8606-FB9B9304D1E9}"/>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FA21E20B-BA80-44E2-BAD4-D7074C7EE4B0}"/>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4C7D4B5-B4AA-4AA9-BD57-7D8D8F22134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00AF39C-D107-404C-A81D-C80709F4A833}"/>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C86537A-A636-4F9B-A44B-F82BF4DBFD1C}"/>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268C19B-7D5C-4751-9E7F-1EF92882C0EF}"/>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CDF8655-1534-4557-AB56-575CDACF01B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3B7697A-913B-4B31-8445-898BFEBE1C7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71031A19-1A7C-4901-966B-5346553B35C1}"/>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4" name="Graphic 3">
              <a:extLst>
                <a:ext uri="{FF2B5EF4-FFF2-40B4-BE49-F238E27FC236}">
                  <a16:creationId xmlns:a16="http://schemas.microsoft.com/office/drawing/2014/main" id="{A11F8951-D580-4389-8CEC-94BFFE8B462E}"/>
                </a:ext>
              </a:extLst>
            </p:cNvPr>
            <p:cNvGrpSpPr/>
            <p:nvPr/>
          </p:nvGrpSpPr>
          <p:grpSpPr>
            <a:xfrm>
              <a:off x="4386205" y="2166705"/>
              <a:ext cx="2891731" cy="3429727"/>
              <a:chOff x="5276850" y="2457450"/>
              <a:chExt cx="1638300" cy="1943100"/>
            </a:xfrm>
            <a:grpFill/>
          </p:grpSpPr>
          <p:sp>
            <p:nvSpPr>
              <p:cNvPr id="25" name="Freeform: Shape 24">
                <a:extLst>
                  <a:ext uri="{FF2B5EF4-FFF2-40B4-BE49-F238E27FC236}">
                    <a16:creationId xmlns:a16="http://schemas.microsoft.com/office/drawing/2014/main" id="{6652FEE1-5D21-4162-850A-023CFB4ABDFA}"/>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21A7032-4210-4948-8AA7-82671C232F79}"/>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FADED69-6170-4C5E-80CE-3C1F5E0125EA}"/>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04C4903-4291-4B86-AEBD-DBB246FAE01D}"/>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E6B3CF6-2811-4E64-AB8C-1BCEBC432F0D}"/>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4A18E7B-6A5E-439A-950C-D24B1A57FFC6}"/>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8EE48EF-3528-49E6-BE95-FD71748CB1DB}"/>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3F8C2AB-1474-4D19-8F9D-C95FB8620184}"/>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F8ACD57-7FE0-49D4-95B9-532A99819F8C}"/>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584B00E-9B2D-4C79-8631-88F8B901AF16}"/>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A04A99C-43CA-4D08-9874-917C9491BAFB}"/>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69B493-6C24-468D-B452-55DCC56546F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4F31F34-3E80-44CB-8583-7F8A36CFF232}"/>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F223C60-188E-49FC-AD18-163F73C3EAB5}"/>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04AF744-B4F5-4145-A113-D9876D5CFC10}"/>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50B4BB1-5D23-49BD-82BC-35D3DCDFE246}"/>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0E5B37A-1BB2-472D-B176-ABE1116F244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13B717E-9DBC-49FF-912A-C05DAA8992AF}"/>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EFE2F74-B037-4337-8DE2-3000F728057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F5B4E6C-5E23-4AAC-9C68-CA945BA9C2F2}"/>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AD5165-C08D-477D-80DC-A719D2044DD0}"/>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8D20B-1A5D-49B7-8A34-32B03993A1CB}"/>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7E613D9-3BB1-4543-953F-5057185EB1A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0207523-EE14-42DB-8279-9BAE73CE8B3D}"/>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2080175-49BF-43BC-9CC0-A435D947869C}"/>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C9268F1-F46A-4805-884D-CA88A2F1006A}"/>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FE25E3C-C9B2-41BD-9727-EC76C0B3DEF3}"/>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041F865-C946-41C9-95D9-31420B1F04FC}"/>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1A31480-EEC2-438C-9B69-CD7870676EC9}"/>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F2DEF52-A27C-4E23-A031-8BBAA6F799E1}"/>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F365CE0-D26C-4FFE-AD62-CEE7CCEAA690}"/>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CDF836D-FA76-4532-8E91-1ED01A061322}"/>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3BB298A-41BD-4F46-A885-398B760E6553}"/>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2306094-61E7-46D2-B561-7C18DAE7EB75}"/>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D83547C-9F3E-4095-98F1-92AE1E3F4189}"/>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3F74F95-A183-417F-8E87-187DFC41239A}"/>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6818A00-6CB4-4F70-BF13-5C967EE7EC25}"/>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163BAE2-AD65-442E-90B9-6C6E661E2B6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A17A58E-565B-4529-B31B-370429B14419}"/>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DA53D05-15C6-49FB-AEA6-678A811EF5B7}"/>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278BD38-1F79-4406-9F3C-9BF595192E7B}"/>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E637A85-B58A-44C2-98B0-DFC164AD3465}"/>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5579501-5E52-4D11-A2D3-12B09C2949B0}"/>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40BB581-3D25-40D7-8360-6ED7A9F2BF2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E7E0F58-2811-4E1E-9BA2-99B133063569}"/>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F0DB081-26B8-4209-A46A-F8810AAA7834}"/>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03EACFA-2B27-4F1E-9DD1-A0BD6FADBD0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05AA606-61A6-48B5-899C-0B6ABBD96C4B}"/>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D78F833-70B1-4B96-A07A-D8701E340F12}"/>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4F308DD-6BE0-4F14-80E4-F0C9697BD96F}"/>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45E6BCE-38E7-4548-9BB7-F4EDA3FE7B51}"/>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F979A80-C1A1-4A27-91DF-4FD4C5BB88AE}"/>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37E6589-EA54-4209-8C4A-F82EC3F15733}"/>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164D8A6-B01E-4C3D-BCFB-72F38638AF47}"/>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9965FAC-8158-4729-B6B0-9A06B1A490FE}"/>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A513717-B175-4821-AFF8-2B8E1B793E2F}"/>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148B944-1414-4863-9FA1-95547CFE6FFD}"/>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83AF7CD-A3CE-4FE6-8C3F-8468103C1A5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F250EB3-11B0-4200-8FA4-193A1C0AC2D7}"/>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BEF3E2C-37DC-40C6-AD5E-47CBCE9E2A3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63E0395-EE72-47CC-8488-940D040EDC5E}"/>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F58809F-011F-4AA7-B502-3D47F13B44D8}"/>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8717AF7-779B-4DF3-9CEF-D586EA470431}"/>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BCD6C76-6AE2-4763-B46B-4EE431766134}"/>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C7FBF5C-A49A-4D31-9A21-76B56C0DF3FA}"/>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AF5C66F-C19C-450F-A636-6856995E3F7D}"/>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84F53D1-48F2-47B4-8E4A-D6F6B605C6C6}"/>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5CF9297-99C2-4BC0-ABD8-D607405790BE}"/>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162E1B38-3F97-4CB8-A3A8-A89FA5899E7A}"/>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1D72538-A8E6-48F9-ABB7-57ACC84A1A7B}"/>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F0E606A-1CD1-4D71-A8A7-77C422D8DAC1}"/>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3CE38DB-DA89-4531-8B4A-699958CF1E2B}"/>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F056790B-1E88-4771-825C-AFB0FF4579B1}"/>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DCA4795-58C0-473D-B81C-0E6C59291180}"/>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0B40C1B-35AA-4555-A89F-3305352E9EA3}"/>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0363258-5BBC-4FE2-B802-9B019DB20F56}"/>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B7557A3-3661-4E9C-B39D-B03D062E8A8B}"/>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1EF6EE7F-D70D-4736-BFA3-199FCDE19DDA}"/>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6B602B8-A178-473D-9F5A-9BB397626ED8}"/>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AA2A7CD-5FB1-4292-9095-694F1352559F}"/>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331F04C-AABC-46B3-9D30-EDF68C64F8C0}"/>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7235F60-C42B-4C0A-9707-6FAF81FCFFCC}"/>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31FE774-C36F-42A3-9EBC-D78F2B8E66E9}"/>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6E5FE6F-1815-42A7-92B3-2214557950EF}"/>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63DB948-4DDD-40EA-9BEC-159B7B2B96F2}"/>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9D889E67-9BDF-4941-9166-1DEB1341ADB3}"/>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83D47A6-5339-44D9-85F0-E489305859C1}"/>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94D5390E-FE16-41A4-AE2A-BDC6F254E607}"/>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1772A60-B0C3-4E82-89A7-7096F64D356B}"/>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2FA24F3-62B4-45E3-9852-D08BB6C61255}"/>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25EB378-46F3-4C03-9FFB-70A6592F630D}"/>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5C21F35-CEFA-4E95-8703-7E445539EF1A}"/>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6123DE7-894E-44BC-A019-4A0E48BA1A98}"/>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C02D98-A389-41B3-94A9-9A1EA77A1A00}"/>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27CDA0F-709A-492B-BBCB-FBFACCF3F549}"/>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3627F75-98E4-465F-A96E-B2FB320B52A8}"/>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8C005081-D1EC-4280-AFE2-3B673E4245B1}"/>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6804D91-5A0B-4CB7-9792-1B892F9B65E6}"/>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D873E1D-C603-4CC0-A1C2-243299E92E7A}"/>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6447D3D-5002-461D-8A84-96A8899CCDE8}"/>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02EC40E-F8ED-4C3C-9234-BA5A2989617A}"/>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07DCA0C-E754-4444-9CC7-952E80F01784}"/>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FDFB5BA-246B-4861-8FD6-F790247D9CB5}"/>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567EAA1-16A6-446E-9EF3-E1270C2E53D7}"/>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B2374CA-A86D-4043-9B23-8455AF8FD116}"/>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BBF6987C-EFB0-4EEF-BF5C-0B1A2F4A8FD3}"/>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76F792A-A0BC-4D31-8420-C7F90375C47E}"/>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5C72C2F-982B-4F14-88AB-4DEE7B514624}"/>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3AB0B20-B639-45F2-AD68-B4462E2825C0}"/>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7A11A1E-8668-4F38-B7F3-1D2A7EB22124}"/>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EFE919F-ECB2-4DF2-B268-42A81035A446}"/>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1C552B6-20FB-4164-B02F-9F7296634698}"/>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FDFA48E-28A3-47EE-88D3-A1B3A0350F9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05C80387-3C62-4353-922D-D20F3B695D51}"/>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312E3F1-EB06-4A69-82B4-4FF9E3EECBD4}"/>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84F926E-1985-4734-88C3-3B51A1D2977B}"/>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074AE5E-2655-4AD5-B49B-3CBF0460C7AD}"/>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42794B9-B7BF-4A9C-A4EF-876E14808839}"/>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CA5C001-B79E-4A68-B6F4-91C0CD156BF0}"/>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617F78D5-68DE-4EF3-9B18-BF7FC6130097}"/>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163E4C1-E447-4A7D-A6E3-7B369DE270B7}"/>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F344D6E2-1683-4BCB-AFB5-02420C030787}"/>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00609A4-DCEF-48E7-88F0-DC5E92F8471B}"/>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A842D0B0-40C1-4CD2-BDF8-00EF192D3251}"/>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A4E4E510-8FCC-4B94-B207-6D3192A74736}"/>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F2F02FC-DB61-49B5-BA26-4ECA647BA5A6}"/>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8CA6A97-8110-46C6-9413-6571D0C83ABB}"/>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pic>
        <p:nvPicPr>
          <p:cNvPr id="240" name="Picture Placeholder 9">
            <a:extLst>
              <a:ext uri="{FF2B5EF4-FFF2-40B4-BE49-F238E27FC236}">
                <a16:creationId xmlns:a16="http://schemas.microsoft.com/office/drawing/2014/main" id="{E6A4CFCE-5F56-49CA-8C53-8DFED39644E4}"/>
              </a:ext>
            </a:extLst>
          </p:cNvPr>
          <p:cNvPicPr>
            <a:picLocks noChangeAspect="1"/>
          </p:cNvPicPr>
          <p:nvPr/>
        </p:nvPicPr>
        <p:blipFill>
          <a:blip r:embed="rId5"/>
          <a:srcRect/>
          <a:stretch>
            <a:fillRect/>
          </a:stretch>
        </p:blipFill>
        <p:spPr>
          <a:xfrm>
            <a:off x="6055707" y="1606728"/>
            <a:ext cx="5940016" cy="5940016"/>
          </a:xfrm>
          <a:prstGeom prst="ellipse">
            <a:avLst/>
          </a:prstGeom>
        </p:spPr>
      </p:pic>
    </p:spTree>
    <p:extLst>
      <p:ext uri="{BB962C8B-B14F-4D97-AF65-F5344CB8AC3E}">
        <p14:creationId xmlns:p14="http://schemas.microsoft.com/office/powerpoint/2010/main" val="4032476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786DDEA-E644-40EF-A55E-2471047E3ECE}"/>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85174" y="-15274"/>
            <a:ext cx="2143125" cy="2143125"/>
          </a:xfrm>
          <a:prstGeom prst="rect">
            <a:avLst/>
          </a:prstGeom>
        </p:spPr>
      </p:pic>
      <p:pic>
        <p:nvPicPr>
          <p:cNvPr id="3" name="Picture 2">
            <a:extLst>
              <a:ext uri="{FF2B5EF4-FFF2-40B4-BE49-F238E27FC236}">
                <a16:creationId xmlns:a16="http://schemas.microsoft.com/office/drawing/2014/main" id="{FF05F777-6A29-460A-90F7-65CF7B610CA8}"/>
              </a:ext>
            </a:extLst>
          </p:cNvPr>
          <p:cNvPicPr/>
          <p:nvPr/>
        </p:nvPicPr>
        <p:blipFill>
          <a:blip r:embed="rId3"/>
          <a:stretch>
            <a:fillRect/>
          </a:stretch>
        </p:blipFill>
        <p:spPr>
          <a:xfrm>
            <a:off x="2501673" y="734974"/>
            <a:ext cx="3140838" cy="2298700"/>
          </a:xfrm>
          <a:prstGeom prst="rect">
            <a:avLst/>
          </a:prstGeom>
        </p:spPr>
      </p:pic>
      <p:pic>
        <p:nvPicPr>
          <p:cNvPr id="4" name="Picture 3">
            <a:extLst>
              <a:ext uri="{FF2B5EF4-FFF2-40B4-BE49-F238E27FC236}">
                <a16:creationId xmlns:a16="http://schemas.microsoft.com/office/drawing/2014/main" id="{E5C6DB67-C103-4BBC-982D-5AE81D66032A}"/>
              </a:ext>
            </a:extLst>
          </p:cNvPr>
          <p:cNvPicPr/>
          <p:nvPr/>
        </p:nvPicPr>
        <p:blipFill>
          <a:blip r:embed="rId4"/>
          <a:stretch>
            <a:fillRect/>
          </a:stretch>
        </p:blipFill>
        <p:spPr>
          <a:xfrm>
            <a:off x="7204244" y="778734"/>
            <a:ext cx="3059430" cy="2081534"/>
          </a:xfrm>
          <a:prstGeom prst="rect">
            <a:avLst/>
          </a:prstGeom>
        </p:spPr>
      </p:pic>
      <p:pic>
        <p:nvPicPr>
          <p:cNvPr id="5" name="Picture 4">
            <a:extLst>
              <a:ext uri="{FF2B5EF4-FFF2-40B4-BE49-F238E27FC236}">
                <a16:creationId xmlns:a16="http://schemas.microsoft.com/office/drawing/2014/main" id="{94DE194A-EC71-4632-ADF2-0EC134462143}"/>
              </a:ext>
            </a:extLst>
          </p:cNvPr>
          <p:cNvPicPr/>
          <p:nvPr/>
        </p:nvPicPr>
        <p:blipFill>
          <a:blip r:embed="rId5"/>
          <a:stretch>
            <a:fillRect/>
          </a:stretch>
        </p:blipFill>
        <p:spPr>
          <a:xfrm>
            <a:off x="7487589" y="3485199"/>
            <a:ext cx="3059430" cy="2313305"/>
          </a:xfrm>
          <a:prstGeom prst="rect">
            <a:avLst/>
          </a:prstGeom>
        </p:spPr>
      </p:pic>
      <p:pic>
        <p:nvPicPr>
          <p:cNvPr id="6" name="Picture 5">
            <a:extLst>
              <a:ext uri="{FF2B5EF4-FFF2-40B4-BE49-F238E27FC236}">
                <a16:creationId xmlns:a16="http://schemas.microsoft.com/office/drawing/2014/main" id="{6CF69969-B6F8-4C5B-87C9-13F41E17A8FE}"/>
              </a:ext>
            </a:extLst>
          </p:cNvPr>
          <p:cNvPicPr/>
          <p:nvPr/>
        </p:nvPicPr>
        <p:blipFill>
          <a:blip r:embed="rId6"/>
          <a:stretch>
            <a:fillRect/>
          </a:stretch>
        </p:blipFill>
        <p:spPr>
          <a:xfrm>
            <a:off x="2501673" y="3536494"/>
            <a:ext cx="2998470" cy="2298700"/>
          </a:xfrm>
          <a:prstGeom prst="rect">
            <a:avLst/>
          </a:prstGeom>
        </p:spPr>
      </p:pic>
      <p:sp>
        <p:nvSpPr>
          <p:cNvPr id="7" name="Rectangle 6">
            <a:extLst>
              <a:ext uri="{FF2B5EF4-FFF2-40B4-BE49-F238E27FC236}">
                <a16:creationId xmlns:a16="http://schemas.microsoft.com/office/drawing/2014/main" id="{26B63C03-B1E8-44CA-9FCD-49366A9C7CD7}"/>
              </a:ext>
            </a:extLst>
          </p:cNvPr>
          <p:cNvSpPr/>
          <p:nvPr/>
        </p:nvSpPr>
        <p:spPr>
          <a:xfrm>
            <a:off x="3386648" y="3068329"/>
            <a:ext cx="1370888" cy="369332"/>
          </a:xfrm>
          <a:prstGeom prst="rect">
            <a:avLst/>
          </a:prstGeom>
        </p:spPr>
        <p:txBody>
          <a:bodyPr wrap="none">
            <a:spAutoFit/>
          </a:bodyPr>
          <a:lstStyle/>
          <a:p>
            <a:r>
              <a:rPr lang="en-US" b="1" dirty="0">
                <a:solidFill>
                  <a:srgbClr val="0070C0"/>
                </a:solidFill>
                <a:latin typeface="Times New Roman" panose="02020603050405020304" pitchFamily="18" charset="0"/>
                <a:ea typeface="Calibri" panose="020F0502020204030204" pitchFamily="34" charset="0"/>
              </a:rPr>
              <a:t>ROC Curve</a:t>
            </a:r>
            <a:endParaRPr lang="en-US" b="1" dirty="0">
              <a:solidFill>
                <a:srgbClr val="0070C0"/>
              </a:solidFill>
            </a:endParaRPr>
          </a:p>
        </p:txBody>
      </p:sp>
      <p:sp>
        <p:nvSpPr>
          <p:cNvPr id="8" name="Rectangle 7">
            <a:extLst>
              <a:ext uri="{FF2B5EF4-FFF2-40B4-BE49-F238E27FC236}">
                <a16:creationId xmlns:a16="http://schemas.microsoft.com/office/drawing/2014/main" id="{A19B9A2C-D789-4D81-A12F-32188D607C63}"/>
              </a:ext>
            </a:extLst>
          </p:cNvPr>
          <p:cNvSpPr/>
          <p:nvPr/>
        </p:nvSpPr>
        <p:spPr>
          <a:xfrm>
            <a:off x="7755409" y="2962975"/>
            <a:ext cx="2337178" cy="369332"/>
          </a:xfrm>
          <a:prstGeom prst="rect">
            <a:avLst/>
          </a:prstGeom>
        </p:spPr>
        <p:txBody>
          <a:bodyPr wrap="none">
            <a:spAutoFit/>
          </a:bodyPr>
          <a:lstStyle/>
          <a:p>
            <a:r>
              <a:rPr lang="en-US" b="1" dirty="0">
                <a:solidFill>
                  <a:srgbClr val="0070C0"/>
                </a:solidFill>
                <a:latin typeface="Times New Roman" panose="02020603050405020304" pitchFamily="18" charset="0"/>
                <a:ea typeface="Calibri" panose="020F0502020204030204" pitchFamily="34" charset="0"/>
              </a:rPr>
              <a:t>ROC Curve (Top left)</a:t>
            </a:r>
            <a:endParaRPr lang="en-US" b="1" dirty="0">
              <a:solidFill>
                <a:srgbClr val="0070C0"/>
              </a:solidFill>
            </a:endParaRPr>
          </a:p>
        </p:txBody>
      </p:sp>
      <p:sp>
        <p:nvSpPr>
          <p:cNvPr id="9" name="Rectangle 8">
            <a:extLst>
              <a:ext uri="{FF2B5EF4-FFF2-40B4-BE49-F238E27FC236}">
                <a16:creationId xmlns:a16="http://schemas.microsoft.com/office/drawing/2014/main" id="{2FC15A98-E463-47E4-934F-A809FE68A6A2}"/>
              </a:ext>
            </a:extLst>
          </p:cNvPr>
          <p:cNvSpPr/>
          <p:nvPr/>
        </p:nvSpPr>
        <p:spPr>
          <a:xfrm>
            <a:off x="2501673" y="5934028"/>
            <a:ext cx="3877985" cy="369332"/>
          </a:xfrm>
          <a:prstGeom prst="rect">
            <a:avLst/>
          </a:prstGeom>
        </p:spPr>
        <p:txBody>
          <a:bodyPr wrap="none">
            <a:spAutoFit/>
          </a:bodyPr>
          <a:lstStyle/>
          <a:p>
            <a:r>
              <a:rPr lang="en-US" b="1" dirty="0">
                <a:solidFill>
                  <a:srgbClr val="0070C0"/>
                </a:solidFill>
                <a:latin typeface="Times New Roman" panose="02020603050405020304" pitchFamily="18" charset="0"/>
                <a:ea typeface="Calibri" panose="020F0502020204030204" pitchFamily="34" charset="0"/>
              </a:rPr>
              <a:t>Model Accuracy Training Graph	</a:t>
            </a:r>
            <a:endParaRPr lang="en-US" b="1" dirty="0">
              <a:solidFill>
                <a:srgbClr val="0070C0"/>
              </a:solidFill>
            </a:endParaRPr>
          </a:p>
        </p:txBody>
      </p:sp>
      <p:sp>
        <p:nvSpPr>
          <p:cNvPr id="10" name="Rectangle 9">
            <a:extLst>
              <a:ext uri="{FF2B5EF4-FFF2-40B4-BE49-F238E27FC236}">
                <a16:creationId xmlns:a16="http://schemas.microsoft.com/office/drawing/2014/main" id="{CF0F98AC-B12F-4B68-AA87-425B587811DB}"/>
              </a:ext>
            </a:extLst>
          </p:cNvPr>
          <p:cNvSpPr/>
          <p:nvPr/>
        </p:nvSpPr>
        <p:spPr>
          <a:xfrm>
            <a:off x="7631053" y="5798504"/>
            <a:ext cx="2939779" cy="463397"/>
          </a:xfrm>
          <a:prstGeom prst="rect">
            <a:avLst/>
          </a:prstGeom>
        </p:spPr>
        <p:txBody>
          <a:bodyPr wrap="none">
            <a:spAutoFit/>
          </a:bodyPr>
          <a:lstStyle/>
          <a:p>
            <a:pPr>
              <a:lnSpc>
                <a:spcPct val="150000"/>
              </a:lnSpc>
              <a:spcAft>
                <a:spcPts val="800"/>
              </a:spcAft>
            </a:pPr>
            <a:r>
              <a:rPr lang="en-US" b="1" dirty="0">
                <a:solidFill>
                  <a:srgbClr val="0070C0"/>
                </a:solidFill>
                <a:latin typeface="Times New Roman" panose="02020603050405020304" pitchFamily="18" charset="0"/>
                <a:ea typeface="Calibri" panose="020F0502020204030204" pitchFamily="34" charset="0"/>
                <a:cs typeface="Latha" panose="020B0604020202020204" pitchFamily="34" charset="0"/>
              </a:rPr>
              <a:t>Model Training Loss Graph</a:t>
            </a:r>
            <a:endParaRPr lang="en-US" sz="1600" b="1" dirty="0">
              <a:solidFill>
                <a:srgbClr val="0070C0"/>
              </a:solidFill>
              <a:effectLst/>
              <a:latin typeface="Calibri" panose="020F0502020204030204" pitchFamily="34" charset="0"/>
              <a:ea typeface="Calibri" panose="020F0502020204030204" pitchFamily="34" charset="0"/>
              <a:cs typeface="Latha" panose="020B0604020202020204" pitchFamily="34" charset="0"/>
            </a:endParaRPr>
          </a:p>
        </p:txBody>
      </p:sp>
      <p:sp>
        <p:nvSpPr>
          <p:cNvPr id="11" name="Rectangle 10">
            <a:extLst>
              <a:ext uri="{FF2B5EF4-FFF2-40B4-BE49-F238E27FC236}">
                <a16:creationId xmlns:a16="http://schemas.microsoft.com/office/drawing/2014/main" id="{184CC86D-D56E-468B-9CCE-60C8E20CFD72}"/>
              </a:ext>
            </a:extLst>
          </p:cNvPr>
          <p:cNvSpPr/>
          <p:nvPr/>
        </p:nvSpPr>
        <p:spPr>
          <a:xfrm>
            <a:off x="2362622" y="96060"/>
            <a:ext cx="7798415" cy="579967"/>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Cardiovascular Prediction Module – Accuracy Testing</a:t>
            </a:r>
          </a:p>
        </p:txBody>
      </p:sp>
    </p:spTree>
    <p:extLst>
      <p:ext uri="{BB962C8B-B14F-4D97-AF65-F5344CB8AC3E}">
        <p14:creationId xmlns:p14="http://schemas.microsoft.com/office/powerpoint/2010/main" val="247302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851BB35-5A3C-4421-A782-4AEA68C35AFE}"/>
              </a:ext>
            </a:extLst>
          </p:cNvPr>
          <p:cNvGraphicFramePr>
            <a:graphicFrameLocks noGrp="1"/>
          </p:cNvGraphicFramePr>
          <p:nvPr/>
        </p:nvGraphicFramePr>
        <p:xfrm>
          <a:off x="3007332" y="972120"/>
          <a:ext cx="8221947" cy="4913760"/>
        </p:xfrm>
        <a:graphic>
          <a:graphicData uri="http://schemas.openxmlformats.org/drawingml/2006/table">
            <a:tbl>
              <a:tblPr firstRow="1" firstCol="1" bandRow="1">
                <a:tableStyleId>{5C22544A-7EE6-4342-B048-85BDC9FD1C3A}</a:tableStyleId>
              </a:tblPr>
              <a:tblGrid>
                <a:gridCol w="3270828">
                  <a:extLst>
                    <a:ext uri="{9D8B030D-6E8A-4147-A177-3AD203B41FA5}">
                      <a16:colId xmlns:a16="http://schemas.microsoft.com/office/drawing/2014/main" val="3745072367"/>
                    </a:ext>
                  </a:extLst>
                </a:gridCol>
                <a:gridCol w="4951119">
                  <a:extLst>
                    <a:ext uri="{9D8B030D-6E8A-4147-A177-3AD203B41FA5}">
                      <a16:colId xmlns:a16="http://schemas.microsoft.com/office/drawing/2014/main" val="1211867963"/>
                    </a:ext>
                  </a:extLst>
                </a:gridCol>
              </a:tblGrid>
              <a:tr h="0">
                <a:tc>
                  <a:txBody>
                    <a:bodyPr/>
                    <a:lstStyle/>
                    <a:p>
                      <a:pPr marL="0" marR="0" algn="ctr">
                        <a:lnSpc>
                          <a:spcPct val="150000"/>
                        </a:lnSpc>
                        <a:spcBef>
                          <a:spcPts val="0"/>
                        </a:spcBef>
                        <a:spcAft>
                          <a:spcPts val="0"/>
                        </a:spcAft>
                      </a:pPr>
                      <a:r>
                        <a:rPr lang="en-US" sz="1400">
                          <a:effectLst/>
                        </a:rPr>
                        <a:t>Tool Name</a:t>
                      </a:r>
                      <a:endParaRPr lang="en-US" sz="12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dirty="0">
                          <a:effectLst/>
                        </a:rPr>
                        <a:t>Feature Overview</a:t>
                      </a:r>
                      <a:endParaRPr lang="en-US" sz="12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2986516418"/>
                  </a:ext>
                </a:extLst>
              </a:tr>
              <a:tr h="0">
                <a:tc>
                  <a:txBody>
                    <a:bodyPr/>
                    <a:lstStyle/>
                    <a:p>
                      <a:pPr marL="0" marR="0">
                        <a:lnSpc>
                          <a:spcPct val="150000"/>
                        </a:lnSpc>
                        <a:spcBef>
                          <a:spcPts val="0"/>
                        </a:spcBef>
                        <a:spcAft>
                          <a:spcPts val="0"/>
                        </a:spcAft>
                      </a:pPr>
                      <a:r>
                        <a:rPr lang="en-US" sz="1400" dirty="0">
                          <a:effectLst/>
                        </a:rPr>
                        <a:t>IBM Watson – Oncology</a:t>
                      </a:r>
                      <a:endParaRPr lang="en-US" sz="1200" dirty="0">
                        <a:effectLst/>
                      </a:endParaRPr>
                    </a:p>
                    <a:p>
                      <a:pPr marL="0" marR="0">
                        <a:lnSpc>
                          <a:spcPct val="150000"/>
                        </a:lnSpc>
                        <a:spcBef>
                          <a:spcPts val="0"/>
                        </a:spcBef>
                        <a:spcAft>
                          <a:spcPts val="0"/>
                        </a:spcAft>
                      </a:pPr>
                      <a:r>
                        <a:rPr lang="en-US" sz="1400" dirty="0">
                          <a:effectLst/>
                        </a:rPr>
                        <a:t>(IBM Watson for Oncology, 2017)</a:t>
                      </a:r>
                      <a:endParaRPr lang="en-US" sz="12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400" dirty="0">
                          <a:effectLst/>
                        </a:rPr>
                        <a:t>“Helps physicians quickly identify key information on a patients’ medical record, surface relevant evidence and explore treatment options.”</a:t>
                      </a:r>
                      <a:endParaRPr lang="en-US" sz="12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631170418"/>
                  </a:ext>
                </a:extLst>
              </a:tr>
              <a:tr h="0">
                <a:tc>
                  <a:txBody>
                    <a:bodyPr/>
                    <a:lstStyle/>
                    <a:p>
                      <a:pPr marL="0" marR="0" algn="just">
                        <a:lnSpc>
                          <a:spcPct val="150000"/>
                        </a:lnSpc>
                        <a:spcBef>
                          <a:spcPts val="0"/>
                        </a:spcBef>
                        <a:spcAft>
                          <a:spcPts val="0"/>
                        </a:spcAft>
                      </a:pPr>
                      <a:r>
                        <a:rPr lang="en-US" sz="1400">
                          <a:effectLst/>
                        </a:rPr>
                        <a:t>Watson Clinical Reviewer</a:t>
                      </a:r>
                      <a:endParaRPr lang="en-US" sz="1200">
                        <a:effectLst/>
                      </a:endParaRPr>
                    </a:p>
                    <a:p>
                      <a:pPr marL="0" marR="0" algn="just">
                        <a:lnSpc>
                          <a:spcPct val="150000"/>
                        </a:lnSpc>
                        <a:spcBef>
                          <a:spcPts val="0"/>
                        </a:spcBef>
                        <a:spcAft>
                          <a:spcPts val="0"/>
                        </a:spcAft>
                      </a:pPr>
                      <a:r>
                        <a:rPr lang="en-US" sz="1400">
                          <a:effectLst/>
                        </a:rPr>
                        <a:t>(IBM Watson Imaging Clinical Review, 2018)</a:t>
                      </a:r>
                      <a:endParaRPr lang="en-US" sz="12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400">
                          <a:effectLst/>
                        </a:rPr>
                        <a:t>“This tool is a retrospective AI-enabled data review tool that helps support a reliable patient record in order to drive accurate, timely and coordinated care decisions.”</a:t>
                      </a:r>
                      <a:endParaRPr lang="en-US" sz="12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948437116"/>
                  </a:ext>
                </a:extLst>
              </a:tr>
              <a:tr h="0">
                <a:tc>
                  <a:txBody>
                    <a:bodyPr/>
                    <a:lstStyle/>
                    <a:p>
                      <a:pPr marL="0" marR="0" algn="just">
                        <a:lnSpc>
                          <a:spcPct val="150000"/>
                        </a:lnSpc>
                        <a:spcBef>
                          <a:spcPts val="0"/>
                        </a:spcBef>
                        <a:spcAft>
                          <a:spcPts val="0"/>
                        </a:spcAft>
                      </a:pPr>
                      <a:r>
                        <a:rPr lang="en-US" sz="1400">
                          <a:effectLst/>
                        </a:rPr>
                        <a:t>IBM Watson - Care Manager</a:t>
                      </a:r>
                      <a:endParaRPr lang="en-US" sz="1200">
                        <a:effectLst/>
                      </a:endParaRPr>
                    </a:p>
                    <a:p>
                      <a:pPr marL="0" marR="0" algn="just">
                        <a:lnSpc>
                          <a:spcPct val="150000"/>
                        </a:lnSpc>
                        <a:spcBef>
                          <a:spcPts val="0"/>
                        </a:spcBef>
                        <a:spcAft>
                          <a:spcPts val="0"/>
                        </a:spcAft>
                      </a:pPr>
                      <a:r>
                        <a:rPr lang="en-US" sz="1400">
                          <a:effectLst/>
                        </a:rPr>
                        <a:t>(Watson Care Manager, 2019)</a:t>
                      </a:r>
                      <a:endParaRPr lang="en-US" sz="12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400" dirty="0">
                          <a:effectLst/>
                        </a:rPr>
                        <a:t>“Handles the patient’s clinical records and automate care management workflows.”</a:t>
                      </a:r>
                      <a:endParaRPr lang="en-US" sz="12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3258310602"/>
                  </a:ext>
                </a:extLst>
              </a:tr>
              <a:tr h="0">
                <a:tc>
                  <a:txBody>
                    <a:bodyPr/>
                    <a:lstStyle/>
                    <a:p>
                      <a:pPr marL="0" marR="0" algn="just">
                        <a:lnSpc>
                          <a:spcPct val="150000"/>
                        </a:lnSpc>
                        <a:spcBef>
                          <a:spcPts val="0"/>
                        </a:spcBef>
                        <a:spcAft>
                          <a:spcPts val="0"/>
                        </a:spcAft>
                      </a:pPr>
                      <a:r>
                        <a:rPr lang="en-US" sz="1400">
                          <a:effectLst/>
                        </a:rPr>
                        <a:t>Watson – MERGE CARDIO</a:t>
                      </a:r>
                      <a:endParaRPr lang="en-US" sz="1200">
                        <a:effectLst/>
                      </a:endParaRPr>
                    </a:p>
                    <a:p>
                      <a:pPr marL="0" marR="0" algn="just">
                        <a:lnSpc>
                          <a:spcPct val="150000"/>
                        </a:lnSpc>
                        <a:spcBef>
                          <a:spcPts val="0"/>
                        </a:spcBef>
                        <a:spcAft>
                          <a:spcPts val="0"/>
                        </a:spcAft>
                      </a:pPr>
                      <a:r>
                        <a:rPr lang="en-US" sz="1400">
                          <a:effectLst/>
                        </a:rPr>
                        <a:t>(Merge Cardio, 2019)</a:t>
                      </a:r>
                      <a:endParaRPr lang="en-US" sz="12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400">
                          <a:effectLst/>
                        </a:rPr>
                        <a:t>“Merge Cardio allows you to access and manage your patients’ digital integrated cardiovascular records from a centralized, web-enabled system, anywhere, any time.”</a:t>
                      </a:r>
                      <a:endParaRPr lang="en-US" sz="12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2143305408"/>
                  </a:ext>
                </a:extLst>
              </a:tr>
              <a:tr h="0">
                <a:tc>
                  <a:txBody>
                    <a:bodyPr/>
                    <a:lstStyle/>
                    <a:p>
                      <a:pPr marL="0" marR="0" algn="just">
                        <a:lnSpc>
                          <a:spcPct val="150000"/>
                        </a:lnSpc>
                        <a:spcBef>
                          <a:spcPts val="0"/>
                        </a:spcBef>
                        <a:spcAft>
                          <a:spcPts val="0"/>
                        </a:spcAft>
                      </a:pPr>
                      <a:r>
                        <a:rPr lang="en-US" sz="1400">
                          <a:effectLst/>
                        </a:rPr>
                        <a:t>Watson – MERGE HEMO</a:t>
                      </a:r>
                      <a:endParaRPr lang="en-US" sz="1200">
                        <a:effectLst/>
                      </a:endParaRPr>
                    </a:p>
                    <a:p>
                      <a:pPr marL="0" marR="0" algn="just">
                        <a:lnSpc>
                          <a:spcPct val="150000"/>
                        </a:lnSpc>
                        <a:spcBef>
                          <a:spcPts val="0"/>
                        </a:spcBef>
                        <a:spcAft>
                          <a:spcPts val="0"/>
                        </a:spcAft>
                      </a:pPr>
                      <a:r>
                        <a:rPr lang="en-US" sz="1400">
                          <a:effectLst/>
                        </a:rPr>
                        <a:t>(Merge Hemo, 2018)</a:t>
                      </a:r>
                      <a:endParaRPr lang="en-US" sz="12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400" dirty="0">
                          <a:effectLst/>
                        </a:rPr>
                        <a:t>“Merge </a:t>
                      </a:r>
                      <a:r>
                        <a:rPr lang="en-US" sz="1400" dirty="0" err="1">
                          <a:effectLst/>
                        </a:rPr>
                        <a:t>Hemo</a:t>
                      </a:r>
                      <a:r>
                        <a:rPr lang="en-US" sz="1400" dirty="0">
                          <a:effectLst/>
                        </a:rPr>
                        <a:t> automates your </a:t>
                      </a:r>
                      <a:r>
                        <a:rPr lang="en-US" sz="1400" dirty="0" err="1">
                          <a:effectLst/>
                        </a:rPr>
                        <a:t>cath</a:t>
                      </a:r>
                      <a:r>
                        <a:rPr lang="en-US" sz="1400" dirty="0">
                          <a:effectLst/>
                        </a:rPr>
                        <a:t> lab process – including data collection, waveform analysis, inventory control and procedural reporting – into a comprehensive digital patient record.”</a:t>
                      </a:r>
                      <a:endParaRPr lang="en-US" sz="12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42642317"/>
                  </a:ext>
                </a:extLst>
              </a:tr>
            </a:tbl>
          </a:graphicData>
        </a:graphic>
      </p:graphicFrame>
      <p:pic>
        <p:nvPicPr>
          <p:cNvPr id="11" name="Picture 10" descr="A close up of a sign&#10;&#10;Description automatically generated">
            <a:extLst>
              <a:ext uri="{FF2B5EF4-FFF2-40B4-BE49-F238E27FC236}">
                <a16:creationId xmlns:a16="http://schemas.microsoft.com/office/drawing/2014/main" id="{3437D9A7-4EF6-45CC-890F-3A240210B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55"/>
            <a:ext cx="2143125" cy="2143125"/>
          </a:xfrm>
          <a:prstGeom prst="rect">
            <a:avLst/>
          </a:prstGeom>
        </p:spPr>
      </p:pic>
      <p:pic>
        <p:nvPicPr>
          <p:cNvPr id="6" name="Picture 5">
            <a:extLst>
              <a:ext uri="{FF2B5EF4-FFF2-40B4-BE49-F238E27FC236}">
                <a16:creationId xmlns:a16="http://schemas.microsoft.com/office/drawing/2014/main" id="{ECD6C627-1D2A-4440-AC11-C7D55E700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800" y="3177073"/>
            <a:ext cx="2785532" cy="2086460"/>
          </a:xfrm>
          <a:prstGeom prst="rect">
            <a:avLst/>
          </a:prstGeom>
        </p:spPr>
      </p:pic>
      <p:sp>
        <p:nvSpPr>
          <p:cNvPr id="9" name="Rectangle 8">
            <a:extLst>
              <a:ext uri="{FF2B5EF4-FFF2-40B4-BE49-F238E27FC236}">
                <a16:creationId xmlns:a16="http://schemas.microsoft.com/office/drawing/2014/main" id="{826C72C9-BB6C-4D7A-9400-901998CDEF4F}"/>
              </a:ext>
            </a:extLst>
          </p:cNvPr>
          <p:cNvSpPr/>
          <p:nvPr/>
        </p:nvSpPr>
        <p:spPr>
          <a:xfrm>
            <a:off x="2228339" y="227671"/>
            <a:ext cx="6775477" cy="579967"/>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AJNA – Platform Benchmarking</a:t>
            </a:r>
          </a:p>
        </p:txBody>
      </p:sp>
    </p:spTree>
    <p:extLst>
      <p:ext uri="{BB962C8B-B14F-4D97-AF65-F5344CB8AC3E}">
        <p14:creationId xmlns:p14="http://schemas.microsoft.com/office/powerpoint/2010/main" val="1660739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8B415793-E2CD-43BB-AF33-EA392752E89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83490" y="1"/>
            <a:ext cx="1012054" cy="1012054"/>
          </a:xfrm>
          <a:prstGeom prst="rect">
            <a:avLst/>
          </a:prstGeom>
        </p:spPr>
      </p:pic>
      <p:pic>
        <p:nvPicPr>
          <p:cNvPr id="4" name="Picture 3">
            <a:extLst>
              <a:ext uri="{FF2B5EF4-FFF2-40B4-BE49-F238E27FC236}">
                <a16:creationId xmlns:a16="http://schemas.microsoft.com/office/drawing/2014/main" id="{F026DFB1-061E-47E7-BEDF-5C420BF77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72" y="1163754"/>
            <a:ext cx="2010330" cy="2074660"/>
          </a:xfrm>
          <a:prstGeom prst="rect">
            <a:avLst/>
          </a:prstGeom>
        </p:spPr>
      </p:pic>
      <p:sp>
        <p:nvSpPr>
          <p:cNvPr id="5" name="Rectangle 4">
            <a:extLst>
              <a:ext uri="{FF2B5EF4-FFF2-40B4-BE49-F238E27FC236}">
                <a16:creationId xmlns:a16="http://schemas.microsoft.com/office/drawing/2014/main" id="{9071D3ED-ECF1-4550-AA44-71B2B7ACB846}"/>
              </a:ext>
            </a:extLst>
          </p:cNvPr>
          <p:cNvSpPr/>
          <p:nvPr/>
        </p:nvSpPr>
        <p:spPr>
          <a:xfrm>
            <a:off x="2554336" y="1154644"/>
            <a:ext cx="3492901" cy="1046440"/>
          </a:xfrm>
          <a:prstGeom prst="rect">
            <a:avLst/>
          </a:prstGeom>
        </p:spPr>
        <p:txBody>
          <a:bodyPr wrap="square">
            <a:spAutoFit/>
          </a:bodyPr>
          <a:lstStyle/>
          <a:p>
            <a:pPr fontAlgn="base"/>
            <a:r>
              <a:rPr lang="en-US" b="1" dirty="0">
                <a:latin typeface="-apple-system"/>
              </a:rPr>
              <a:t>Dr. </a:t>
            </a:r>
            <a:r>
              <a:rPr lang="en-US" b="1" dirty="0" err="1">
                <a:latin typeface="-apple-system"/>
              </a:rPr>
              <a:t>Namal</a:t>
            </a:r>
            <a:r>
              <a:rPr lang="en-US" b="1" dirty="0">
                <a:latin typeface="-apple-system"/>
              </a:rPr>
              <a:t> Gamage </a:t>
            </a:r>
          </a:p>
          <a:p>
            <a:pPr fontAlgn="base"/>
            <a:r>
              <a:rPr lang="en-US" sz="1600" b="1" dirty="0">
                <a:latin typeface="-apple-system"/>
              </a:rPr>
              <a:t>Cardiothoracic Surgeon </a:t>
            </a:r>
          </a:p>
          <a:p>
            <a:pPr fontAlgn="base"/>
            <a:r>
              <a:rPr lang="en-US" sz="1400" b="0" i="0" dirty="0">
                <a:effectLst/>
                <a:latin typeface="-apple-system"/>
              </a:rPr>
              <a:t>Cardiothoracic Unit – Teaching Hospital </a:t>
            </a:r>
            <a:r>
              <a:rPr lang="en-US" sz="1400" b="0" i="0" dirty="0" err="1">
                <a:effectLst/>
                <a:latin typeface="-apple-system"/>
              </a:rPr>
              <a:t>Karapitya</a:t>
            </a:r>
            <a:r>
              <a:rPr lang="en-US" sz="1400" b="0" i="0" dirty="0">
                <a:effectLst/>
                <a:latin typeface="-apple-system"/>
              </a:rPr>
              <a:t>, Galle </a:t>
            </a:r>
          </a:p>
        </p:txBody>
      </p:sp>
      <p:pic>
        <p:nvPicPr>
          <p:cNvPr id="7" name="Picture 6" descr="A person wearing glasses and looking at the camera&#10;&#10;Description automatically generated">
            <a:extLst>
              <a:ext uri="{FF2B5EF4-FFF2-40B4-BE49-F238E27FC236}">
                <a16:creationId xmlns:a16="http://schemas.microsoft.com/office/drawing/2014/main" id="{2C849CBB-3B60-43BC-BDD5-B453A5DA71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272" y="3619587"/>
            <a:ext cx="2010330" cy="2010330"/>
          </a:xfrm>
          <a:prstGeom prst="rect">
            <a:avLst/>
          </a:prstGeom>
        </p:spPr>
      </p:pic>
      <p:sp>
        <p:nvSpPr>
          <p:cNvPr id="8" name="Rectangle 7">
            <a:extLst>
              <a:ext uri="{FF2B5EF4-FFF2-40B4-BE49-F238E27FC236}">
                <a16:creationId xmlns:a16="http://schemas.microsoft.com/office/drawing/2014/main" id="{CBE6F2D0-8199-4B4D-A61A-5E8490BF919E}"/>
              </a:ext>
            </a:extLst>
          </p:cNvPr>
          <p:cNvSpPr/>
          <p:nvPr/>
        </p:nvSpPr>
        <p:spPr>
          <a:xfrm>
            <a:off x="2554336" y="3619587"/>
            <a:ext cx="3959728" cy="1477328"/>
          </a:xfrm>
          <a:prstGeom prst="rect">
            <a:avLst/>
          </a:prstGeom>
        </p:spPr>
        <p:txBody>
          <a:bodyPr wrap="square">
            <a:spAutoFit/>
          </a:bodyPr>
          <a:lstStyle/>
          <a:p>
            <a:pPr fontAlgn="base"/>
            <a:r>
              <a:rPr lang="en-US" b="1" dirty="0">
                <a:latin typeface="-apple-system"/>
              </a:rPr>
              <a:t>Dr. Saad Khan </a:t>
            </a:r>
          </a:p>
          <a:p>
            <a:pPr fontAlgn="base"/>
            <a:r>
              <a:rPr lang="en-US" sz="1600" b="1" dirty="0">
                <a:latin typeface="-apple-system"/>
              </a:rPr>
              <a:t>Senior Software Engineer - HIRETUAL </a:t>
            </a:r>
          </a:p>
          <a:p>
            <a:pPr fontAlgn="base"/>
            <a:r>
              <a:rPr lang="en-US" sz="1400" b="0" i="0" dirty="0">
                <a:effectLst/>
                <a:latin typeface="-apple-system"/>
              </a:rPr>
              <a:t>PhD – </a:t>
            </a:r>
            <a:r>
              <a:rPr lang="en-US" sz="1400" dirty="0">
                <a:latin typeface="-apple-system"/>
              </a:rPr>
              <a:t>Specialize in Microservices, Serverless Computing, Machine Learning and Multi-agent Systems</a:t>
            </a:r>
          </a:p>
          <a:p>
            <a:pPr fontAlgn="base"/>
            <a:r>
              <a:rPr lang="en-US" sz="1400" b="0" i="0" dirty="0">
                <a:effectLst/>
                <a:latin typeface="-apple-system"/>
              </a:rPr>
              <a:t>University of Central Florida</a:t>
            </a:r>
          </a:p>
        </p:txBody>
      </p:sp>
      <p:pic>
        <p:nvPicPr>
          <p:cNvPr id="10" name="Picture 9" descr="A picture containing person, outdoor, building, ground&#10;&#10;Description automatically generated">
            <a:extLst>
              <a:ext uri="{FF2B5EF4-FFF2-40B4-BE49-F238E27FC236}">
                <a16:creationId xmlns:a16="http://schemas.microsoft.com/office/drawing/2014/main" id="{03A3501C-5FB5-4CE2-90F0-C710978E12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8706" y="392290"/>
            <a:ext cx="1905000" cy="1905000"/>
          </a:xfrm>
          <a:prstGeom prst="rect">
            <a:avLst/>
          </a:prstGeom>
        </p:spPr>
      </p:pic>
      <p:sp>
        <p:nvSpPr>
          <p:cNvPr id="11" name="Rectangle 10">
            <a:extLst>
              <a:ext uri="{FF2B5EF4-FFF2-40B4-BE49-F238E27FC236}">
                <a16:creationId xmlns:a16="http://schemas.microsoft.com/office/drawing/2014/main" id="{4F4ECCCD-58EF-49A8-ADE6-D14E2EAF06CF}"/>
              </a:ext>
            </a:extLst>
          </p:cNvPr>
          <p:cNvSpPr/>
          <p:nvPr/>
        </p:nvSpPr>
        <p:spPr>
          <a:xfrm>
            <a:off x="8561435" y="383412"/>
            <a:ext cx="4002778" cy="1723549"/>
          </a:xfrm>
          <a:prstGeom prst="rect">
            <a:avLst/>
          </a:prstGeom>
        </p:spPr>
        <p:txBody>
          <a:bodyPr wrap="square">
            <a:spAutoFit/>
          </a:bodyPr>
          <a:lstStyle/>
          <a:p>
            <a:pPr fontAlgn="base"/>
            <a:r>
              <a:rPr lang="en-US" b="1" dirty="0">
                <a:latin typeface="-apple-system"/>
              </a:rPr>
              <a:t>Dr. Kushan </a:t>
            </a:r>
            <a:r>
              <a:rPr lang="en-US" b="1" dirty="0" err="1">
                <a:latin typeface="-apple-system"/>
              </a:rPr>
              <a:t>Gunarawardhana</a:t>
            </a:r>
            <a:endParaRPr lang="en-US" b="1" dirty="0">
              <a:latin typeface="-apple-system"/>
            </a:endParaRPr>
          </a:p>
          <a:p>
            <a:pPr fontAlgn="base"/>
            <a:r>
              <a:rPr lang="en-US" sz="1600" b="1" dirty="0">
                <a:latin typeface="-apple-system"/>
              </a:rPr>
              <a:t>Research Scientists – Cardiovascular Medicine </a:t>
            </a:r>
          </a:p>
          <a:p>
            <a:pPr fontAlgn="base"/>
            <a:r>
              <a:rPr lang="en-US" sz="1400" dirty="0">
                <a:latin typeface="-apple-system"/>
              </a:rPr>
              <a:t>Yale Cardiovascular Research Center</a:t>
            </a:r>
          </a:p>
          <a:p>
            <a:pPr fontAlgn="base"/>
            <a:r>
              <a:rPr lang="en-US" sz="1400" dirty="0">
                <a:latin typeface="-apple-system"/>
              </a:rPr>
              <a:t>PhD – Specialize in Bioinformatics and Molecular Biology,</a:t>
            </a:r>
          </a:p>
          <a:p>
            <a:pPr fontAlgn="base"/>
            <a:r>
              <a:rPr lang="en-US" sz="1400" dirty="0">
                <a:latin typeface="-apple-system"/>
              </a:rPr>
              <a:t> </a:t>
            </a:r>
            <a:endParaRPr lang="en-US" sz="1400" b="0" i="0" dirty="0">
              <a:effectLst/>
              <a:latin typeface="-apple-system"/>
            </a:endParaRPr>
          </a:p>
        </p:txBody>
      </p:sp>
      <p:pic>
        <p:nvPicPr>
          <p:cNvPr id="13" name="Picture 12" descr="A person wearing a suit and tie&#10;&#10;Description automatically generated">
            <a:extLst>
              <a:ext uri="{FF2B5EF4-FFF2-40B4-BE49-F238E27FC236}">
                <a16:creationId xmlns:a16="http://schemas.microsoft.com/office/drawing/2014/main" id="{3D0DA0F2-62D2-49FC-8D3F-440284A753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8706" y="2513458"/>
            <a:ext cx="1905000" cy="1905000"/>
          </a:xfrm>
          <a:prstGeom prst="rect">
            <a:avLst/>
          </a:prstGeom>
        </p:spPr>
      </p:pic>
      <p:sp>
        <p:nvSpPr>
          <p:cNvPr id="14" name="Rectangle 13">
            <a:extLst>
              <a:ext uri="{FF2B5EF4-FFF2-40B4-BE49-F238E27FC236}">
                <a16:creationId xmlns:a16="http://schemas.microsoft.com/office/drawing/2014/main" id="{1F72AE35-2DD4-4EFF-8413-5406EB00F951}"/>
              </a:ext>
            </a:extLst>
          </p:cNvPr>
          <p:cNvSpPr/>
          <p:nvPr/>
        </p:nvSpPr>
        <p:spPr>
          <a:xfrm>
            <a:off x="8621032" y="2513458"/>
            <a:ext cx="3639030" cy="1292662"/>
          </a:xfrm>
          <a:prstGeom prst="rect">
            <a:avLst/>
          </a:prstGeom>
        </p:spPr>
        <p:txBody>
          <a:bodyPr wrap="square">
            <a:spAutoFit/>
          </a:bodyPr>
          <a:lstStyle/>
          <a:p>
            <a:pPr fontAlgn="base"/>
            <a:r>
              <a:rPr lang="en-US" b="1" dirty="0">
                <a:latin typeface="-apple-system"/>
              </a:rPr>
              <a:t>Dr. Mano Mathew</a:t>
            </a:r>
          </a:p>
          <a:p>
            <a:pPr fontAlgn="base"/>
            <a:r>
              <a:rPr lang="en-US" sz="1600" b="1" dirty="0">
                <a:latin typeface="-apple-system"/>
              </a:rPr>
              <a:t>Associate Professor, Head of the Bioinformatics, EFREI, Paris</a:t>
            </a:r>
          </a:p>
          <a:p>
            <a:pPr fontAlgn="base"/>
            <a:r>
              <a:rPr lang="en-US" sz="1400" dirty="0">
                <a:latin typeface="-apple-system"/>
              </a:rPr>
              <a:t>PhD – Specialize in Bioinformatics</a:t>
            </a:r>
          </a:p>
          <a:p>
            <a:pPr fontAlgn="base"/>
            <a:r>
              <a:rPr lang="en-US" sz="1400" b="0" i="0">
                <a:effectLst/>
                <a:latin typeface="-apple-system"/>
              </a:rPr>
              <a:t>Aix</a:t>
            </a:r>
            <a:r>
              <a:rPr lang="en-US" sz="1400">
                <a:latin typeface="-apple-system"/>
              </a:rPr>
              <a:t>-Marseille University, France</a:t>
            </a:r>
            <a:endParaRPr lang="en-US" sz="1400" b="0" i="0" dirty="0">
              <a:effectLst/>
              <a:latin typeface="-apple-system"/>
            </a:endParaRPr>
          </a:p>
        </p:txBody>
      </p:sp>
      <p:pic>
        <p:nvPicPr>
          <p:cNvPr id="16" name="Picture 15" descr="A person standing in front of a building&#10;&#10;Description automatically generated">
            <a:extLst>
              <a:ext uri="{FF2B5EF4-FFF2-40B4-BE49-F238E27FC236}">
                <a16:creationId xmlns:a16="http://schemas.microsoft.com/office/drawing/2014/main" id="{D944EBB0-EF89-48F8-9309-98D779CB5B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8706" y="4648431"/>
            <a:ext cx="1905000" cy="1266825"/>
          </a:xfrm>
          <a:prstGeom prst="rect">
            <a:avLst/>
          </a:prstGeom>
        </p:spPr>
      </p:pic>
      <p:sp>
        <p:nvSpPr>
          <p:cNvPr id="17" name="Rectangle 16">
            <a:extLst>
              <a:ext uri="{FF2B5EF4-FFF2-40B4-BE49-F238E27FC236}">
                <a16:creationId xmlns:a16="http://schemas.microsoft.com/office/drawing/2014/main" id="{25941D06-74EB-4E98-9DB9-27D5F4CF4610}"/>
              </a:ext>
            </a:extLst>
          </p:cNvPr>
          <p:cNvSpPr/>
          <p:nvPr/>
        </p:nvSpPr>
        <p:spPr>
          <a:xfrm>
            <a:off x="8561435" y="4358251"/>
            <a:ext cx="3556584" cy="1508105"/>
          </a:xfrm>
          <a:prstGeom prst="rect">
            <a:avLst/>
          </a:prstGeom>
        </p:spPr>
        <p:txBody>
          <a:bodyPr wrap="square">
            <a:spAutoFit/>
          </a:bodyPr>
          <a:lstStyle/>
          <a:p>
            <a:pPr fontAlgn="base"/>
            <a:r>
              <a:rPr lang="en-US" b="1" dirty="0">
                <a:latin typeface="-apple-system"/>
              </a:rPr>
              <a:t>Dr. </a:t>
            </a:r>
            <a:r>
              <a:rPr lang="en-US" b="1" dirty="0" err="1">
                <a:latin typeface="-apple-system"/>
              </a:rPr>
              <a:t>Isuru</a:t>
            </a:r>
            <a:r>
              <a:rPr lang="en-US" b="1" dirty="0">
                <a:latin typeface="-apple-system"/>
              </a:rPr>
              <a:t> </a:t>
            </a:r>
            <a:r>
              <a:rPr lang="en-US" b="1" dirty="0" err="1">
                <a:latin typeface="-apple-system"/>
              </a:rPr>
              <a:t>Daulagala</a:t>
            </a:r>
            <a:endParaRPr lang="en-US" b="1" dirty="0">
              <a:latin typeface="-apple-system"/>
            </a:endParaRPr>
          </a:p>
          <a:p>
            <a:pPr fontAlgn="base"/>
            <a:r>
              <a:rPr lang="en-US" sz="1600" b="1" dirty="0">
                <a:latin typeface="-apple-system"/>
              </a:rPr>
              <a:t>Software Engineer – Nvidia Corporation, California </a:t>
            </a:r>
          </a:p>
          <a:p>
            <a:pPr fontAlgn="base"/>
            <a:r>
              <a:rPr lang="en-US" sz="1400" dirty="0">
                <a:latin typeface="-apple-system"/>
              </a:rPr>
              <a:t>Specialize in Machine Learning</a:t>
            </a:r>
          </a:p>
          <a:p>
            <a:pPr fontAlgn="base"/>
            <a:r>
              <a:rPr lang="en-US" sz="1400" dirty="0">
                <a:latin typeface="-apple-system"/>
              </a:rPr>
              <a:t>B.Sc. - </a:t>
            </a:r>
            <a:r>
              <a:rPr lang="en-US" sz="1400" b="0" i="0" dirty="0">
                <a:effectLst/>
                <a:latin typeface="-apple-system"/>
              </a:rPr>
              <a:t>Drexel University, USA</a:t>
            </a:r>
          </a:p>
          <a:p>
            <a:pPr fontAlgn="base"/>
            <a:r>
              <a:rPr lang="en-US" sz="1400" dirty="0">
                <a:latin typeface="-apple-system"/>
              </a:rPr>
              <a:t>PhD – Stanford University, USA</a:t>
            </a:r>
            <a:endParaRPr lang="en-US" sz="1400" b="0" i="0" dirty="0">
              <a:effectLst/>
              <a:latin typeface="-apple-system"/>
            </a:endParaRPr>
          </a:p>
        </p:txBody>
      </p:sp>
      <p:sp>
        <p:nvSpPr>
          <p:cNvPr id="18" name="Rectangle 17">
            <a:extLst>
              <a:ext uri="{FF2B5EF4-FFF2-40B4-BE49-F238E27FC236}">
                <a16:creationId xmlns:a16="http://schemas.microsoft.com/office/drawing/2014/main" id="{9855BB60-DCA2-4F0F-9AC6-3D52517A93D5}"/>
              </a:ext>
            </a:extLst>
          </p:cNvPr>
          <p:cNvSpPr/>
          <p:nvPr/>
        </p:nvSpPr>
        <p:spPr>
          <a:xfrm>
            <a:off x="1175243" y="-31934"/>
            <a:ext cx="4986425" cy="754694"/>
          </a:xfrm>
          <a:prstGeom prst="rect">
            <a:avLst/>
          </a:prstGeom>
        </p:spPr>
        <p:txBody>
          <a:bodyPr wrap="square">
            <a:spAutoFit/>
          </a:bodyPr>
          <a:lstStyle/>
          <a:p>
            <a:pPr algn="ctr">
              <a:lnSpc>
                <a:spcPct val="150000"/>
              </a:lnSpc>
            </a:pPr>
            <a:r>
              <a:rPr lang="en-US" altLang="ko-KR" sz="3200" b="1" u="sng" dirty="0">
                <a:solidFill>
                  <a:srgbClr val="0070C0"/>
                </a:solidFill>
                <a:latin typeface="Calibri" panose="020F0502020204030204" pitchFamily="34" charset="0"/>
                <a:cs typeface="Arial" pitchFamily="34" charset="0"/>
              </a:rPr>
              <a:t>Domain Expert Evaluation</a:t>
            </a:r>
          </a:p>
        </p:txBody>
      </p:sp>
    </p:spTree>
    <p:extLst>
      <p:ext uri="{BB962C8B-B14F-4D97-AF65-F5344CB8AC3E}">
        <p14:creationId xmlns:p14="http://schemas.microsoft.com/office/powerpoint/2010/main" val="4631659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D24C1F-69E7-44BA-97A5-990BC45D4F09}"/>
              </a:ext>
            </a:extLst>
          </p:cNvPr>
          <p:cNvSpPr/>
          <p:nvPr/>
        </p:nvSpPr>
        <p:spPr>
          <a:xfrm>
            <a:off x="2441403" y="174405"/>
            <a:ext cx="6775477" cy="579967"/>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Contributions of the Study</a:t>
            </a:r>
          </a:p>
        </p:txBody>
      </p:sp>
      <p:sp>
        <p:nvSpPr>
          <p:cNvPr id="6" name="Rectangle 5">
            <a:extLst>
              <a:ext uri="{FF2B5EF4-FFF2-40B4-BE49-F238E27FC236}">
                <a16:creationId xmlns:a16="http://schemas.microsoft.com/office/drawing/2014/main" id="{BD0D2A14-E0BB-4916-A31D-435C04A2ABD0}"/>
              </a:ext>
            </a:extLst>
          </p:cNvPr>
          <p:cNvSpPr/>
          <p:nvPr/>
        </p:nvSpPr>
        <p:spPr>
          <a:xfrm>
            <a:off x="2615352" y="849565"/>
            <a:ext cx="9875529" cy="2677656"/>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en-GB" sz="2000" u="sng" dirty="0">
                <a:solidFill>
                  <a:srgbClr val="0070C0"/>
                </a:solidFill>
                <a:latin typeface="Tahoma" panose="020B0604030504040204" pitchFamily="34" charset="0"/>
                <a:ea typeface="Tahoma" panose="020B0604030504040204" pitchFamily="34" charset="0"/>
                <a:cs typeface="Tahoma" panose="020B0604030504040204" pitchFamily="34" charset="0"/>
              </a:rPr>
              <a:t>Technical Contribution</a:t>
            </a:r>
          </a:p>
          <a:p>
            <a:pPr lvl="0"/>
            <a:endParaRPr lang="en-GB" sz="1800" dirty="0">
              <a:latin typeface="Tahoma" panose="020B0604030504040204" pitchFamily="34" charset="0"/>
              <a:ea typeface="Tahoma" panose="020B0604030504040204" pitchFamily="34" charset="0"/>
              <a:cs typeface="Tahoma" panose="020B0604030504040204" pitchFamily="34" charset="0"/>
            </a:endParaRPr>
          </a:p>
          <a:p>
            <a:pPr lvl="0"/>
            <a:r>
              <a:rPr lang="en-GB" sz="1800" dirty="0">
                <a:latin typeface="Tahoma" panose="020B0604030504040204" pitchFamily="34" charset="0"/>
                <a:ea typeface="Tahoma" panose="020B0604030504040204" pitchFamily="34" charset="0"/>
                <a:cs typeface="Tahoma" panose="020B0604030504040204" pitchFamily="34" charset="0"/>
              </a:rPr>
              <a:t>1. New Architecture – Binary Classification </a:t>
            </a:r>
            <a:r>
              <a:rPr lang="en-GB" sz="1800" dirty="0" err="1">
                <a:latin typeface="Tahoma" panose="020B0604030504040204" pitchFamily="34" charset="0"/>
                <a:ea typeface="Tahoma" panose="020B0604030504040204" pitchFamily="34" charset="0"/>
                <a:cs typeface="Tahoma" panose="020B0604030504040204" pitchFamily="34" charset="0"/>
              </a:rPr>
              <a:t>Keras</a:t>
            </a:r>
            <a:r>
              <a:rPr lang="en-GB" sz="1800" dirty="0">
                <a:latin typeface="Tahoma" panose="020B0604030504040204" pitchFamily="34" charset="0"/>
                <a:ea typeface="Tahoma" panose="020B0604030504040204" pitchFamily="34" charset="0"/>
                <a:cs typeface="Tahoma" panose="020B0604030504040204" pitchFamily="34" charset="0"/>
              </a:rPr>
              <a:t> Neural Network Model</a:t>
            </a:r>
          </a:p>
          <a:p>
            <a:pPr lvl="0"/>
            <a:endParaRPr lang="en-GB" sz="1800" dirty="0">
              <a:latin typeface="Tahoma" panose="020B0604030504040204" pitchFamily="34" charset="0"/>
              <a:ea typeface="Tahoma" panose="020B0604030504040204" pitchFamily="34" charset="0"/>
              <a:cs typeface="Tahoma" panose="020B0604030504040204" pitchFamily="34" charset="0"/>
            </a:endParaRPr>
          </a:p>
          <a:p>
            <a:pPr lvl="0"/>
            <a:r>
              <a:rPr lang="en-GB" sz="1800" dirty="0">
                <a:latin typeface="Tahoma" panose="020B0604030504040204" pitchFamily="34" charset="0"/>
                <a:ea typeface="Tahoma" panose="020B0604030504040204" pitchFamily="34" charset="0"/>
                <a:cs typeface="Tahoma" panose="020B0604030504040204" pitchFamily="34" charset="0"/>
              </a:rPr>
              <a:t>2. Accuracy Improvement – New Hybrid Model Implementation</a:t>
            </a:r>
          </a:p>
          <a:p>
            <a:pPr lvl="0"/>
            <a:endParaRPr lang="en-GB" sz="1800" dirty="0">
              <a:latin typeface="Tahoma" panose="020B0604030504040204" pitchFamily="34" charset="0"/>
              <a:ea typeface="Tahoma" panose="020B0604030504040204" pitchFamily="34" charset="0"/>
              <a:cs typeface="Tahoma" panose="020B0604030504040204" pitchFamily="34" charset="0"/>
            </a:endParaRPr>
          </a:p>
          <a:p>
            <a:pPr lvl="0"/>
            <a:r>
              <a:rPr lang="en-GB" sz="1800" dirty="0">
                <a:latin typeface="Tahoma" panose="020B0604030504040204" pitchFamily="34" charset="0"/>
                <a:ea typeface="Tahoma" panose="020B0604030504040204" pitchFamily="34" charset="0"/>
                <a:cs typeface="Tahoma" panose="020B0604030504040204" pitchFamily="34" charset="0"/>
              </a:rPr>
              <a:t>3. Visualization based user interaction system</a:t>
            </a:r>
          </a:p>
          <a:p>
            <a:pPr lvl="0"/>
            <a:endParaRPr lang="en-US" sz="1800" dirty="0">
              <a:latin typeface="Tahoma" panose="020B0604030504040204" pitchFamily="34" charset="0"/>
              <a:ea typeface="Tahoma" panose="020B0604030504040204" pitchFamily="34" charset="0"/>
              <a:cs typeface="Tahoma" panose="020B0604030504040204" pitchFamily="34" charset="0"/>
            </a:endParaRPr>
          </a:p>
          <a:p>
            <a:pPr lvl="0"/>
            <a:r>
              <a:rPr lang="en-US" sz="1800" dirty="0">
                <a:latin typeface="Tahoma" panose="020B0604030504040204" pitchFamily="34" charset="0"/>
                <a:ea typeface="Tahoma" panose="020B0604030504040204" pitchFamily="34" charset="0"/>
                <a:cs typeface="Tahoma" panose="020B0604030504040204" pitchFamily="34" charset="0"/>
              </a:rPr>
              <a:t>4. Knowledge Based System – Multi-Agent Systems</a:t>
            </a:r>
          </a:p>
        </p:txBody>
      </p:sp>
      <p:pic>
        <p:nvPicPr>
          <p:cNvPr id="7" name="Picture 6" descr="A close up of a logo&#10;&#10;Description automatically generated">
            <a:extLst>
              <a:ext uri="{FF2B5EF4-FFF2-40B4-BE49-F238E27FC236}">
                <a16:creationId xmlns:a16="http://schemas.microsoft.com/office/drawing/2014/main" id="{5C581705-1496-48C9-B8D9-D92AA4FD5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278" y="174405"/>
            <a:ext cx="2143125" cy="2143125"/>
          </a:xfrm>
          <a:prstGeom prst="rect">
            <a:avLst/>
          </a:prstGeom>
        </p:spPr>
      </p:pic>
      <p:sp>
        <p:nvSpPr>
          <p:cNvPr id="8" name="Rectangle 7">
            <a:extLst>
              <a:ext uri="{FF2B5EF4-FFF2-40B4-BE49-F238E27FC236}">
                <a16:creationId xmlns:a16="http://schemas.microsoft.com/office/drawing/2014/main" id="{BD0D2A14-E0BB-4916-A31D-435C04A2ABD0}"/>
              </a:ext>
            </a:extLst>
          </p:cNvPr>
          <p:cNvSpPr/>
          <p:nvPr/>
        </p:nvSpPr>
        <p:spPr>
          <a:xfrm>
            <a:off x="2180346" y="4203232"/>
            <a:ext cx="7498423" cy="2113399"/>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00044" lvl="1" indent="-342900" algn="just" hangingPunct="0">
              <a:lnSpc>
                <a:spcPct val="150000"/>
              </a:lnSpc>
              <a:spcBef>
                <a:spcPts val="3000"/>
              </a:spcBef>
              <a:buFont typeface="+mj-lt"/>
              <a:buAutoNum type="arabicPeriod"/>
            </a:pPr>
            <a:r>
              <a:rPr lang="en-US" sz="1800" dirty="0">
                <a:latin typeface="Tahoma" panose="020B0604030504040204" pitchFamily="34" charset="0"/>
                <a:ea typeface="Tahoma" panose="020B0604030504040204" pitchFamily="34" charset="0"/>
                <a:cs typeface="Tahoma" panose="020B0604030504040204" pitchFamily="34" charset="0"/>
              </a:rPr>
              <a:t>A portable disease diagnosis tool for doctors to identify risk of patients</a:t>
            </a:r>
          </a:p>
          <a:p>
            <a:pPr marL="800044" lvl="1" indent="-342900" algn="just" hangingPunct="0">
              <a:lnSpc>
                <a:spcPct val="150000"/>
              </a:lnSpc>
              <a:buFont typeface="+mj-lt"/>
              <a:buAutoNum type="arabicPeriod"/>
            </a:pPr>
            <a:r>
              <a:rPr lang="en-US" sz="1800" dirty="0">
                <a:latin typeface="Tahoma" panose="020B0604030504040204" pitchFamily="34" charset="0"/>
                <a:ea typeface="Tahoma" panose="020B0604030504040204" pitchFamily="34" charset="0"/>
                <a:cs typeface="Tahoma" panose="020B0604030504040204" pitchFamily="34" charset="0"/>
              </a:rPr>
              <a:t>Identify Cardiovascular Disease in its early stages </a:t>
            </a:r>
          </a:p>
          <a:p>
            <a:pPr marL="800044" lvl="1" indent="-342900" algn="just" hangingPunct="0">
              <a:lnSpc>
                <a:spcPct val="150000"/>
              </a:lnSpc>
              <a:buFont typeface="+mj-lt"/>
              <a:buAutoNum type="arabicPeriod"/>
            </a:pPr>
            <a:r>
              <a:rPr lang="en-US" sz="1800" dirty="0">
                <a:latin typeface="Tahoma" panose="020B0604030504040204" pitchFamily="34" charset="0"/>
                <a:ea typeface="Tahoma" panose="020B0604030504040204" pitchFamily="34" charset="0"/>
                <a:cs typeface="Tahoma" panose="020B0604030504040204" pitchFamily="34" charset="0"/>
              </a:rPr>
              <a:t>Visualization Components based clinical data analysis  </a:t>
            </a:r>
          </a:p>
          <a:p>
            <a:pPr lvl="1" algn="just" hangingPunct="0">
              <a:lnSpc>
                <a:spcPct val="150000"/>
              </a:lnSpc>
            </a:pPr>
            <a:r>
              <a:rPr lang="en-US" sz="1800" dirty="0">
                <a:latin typeface="Tahoma" panose="020B0604030504040204" pitchFamily="34" charset="0"/>
                <a:ea typeface="Tahoma" panose="020B0604030504040204" pitchFamily="34" charset="0"/>
                <a:cs typeface="Tahoma" panose="020B0604030504040204" pitchFamily="34" charset="0"/>
              </a:rPr>
              <a:t> </a:t>
            </a:r>
          </a:p>
        </p:txBody>
      </p:sp>
      <p:sp>
        <p:nvSpPr>
          <p:cNvPr id="10" name="Rectangle 9">
            <a:extLst>
              <a:ext uri="{FF2B5EF4-FFF2-40B4-BE49-F238E27FC236}">
                <a16:creationId xmlns:a16="http://schemas.microsoft.com/office/drawing/2014/main" id="{D422BF3D-79B7-4F30-84BA-D4C0A9983163}"/>
              </a:ext>
            </a:extLst>
          </p:cNvPr>
          <p:cNvSpPr/>
          <p:nvPr/>
        </p:nvSpPr>
        <p:spPr>
          <a:xfrm>
            <a:off x="2311900" y="3622414"/>
            <a:ext cx="2957861" cy="491225"/>
          </a:xfrm>
          <a:prstGeom prst="rect">
            <a:avLst/>
          </a:prstGeom>
        </p:spPr>
        <p:txBody>
          <a:bodyPr wrap="none">
            <a:spAutoFit/>
          </a:bodyPr>
          <a:lstStyle/>
          <a:p>
            <a:pPr lvl="1" algn="just" hangingPunct="0">
              <a:lnSpc>
                <a:spcPct val="150000"/>
              </a:lnSpc>
              <a:spcBef>
                <a:spcPts val="3000"/>
              </a:spcBef>
            </a:pPr>
            <a:r>
              <a:rPr lang="en-GB" sz="2000" u="sng" dirty="0">
                <a:solidFill>
                  <a:srgbClr val="0070C0"/>
                </a:solidFill>
                <a:latin typeface="Tahoma" panose="020B0604030504040204" pitchFamily="34" charset="0"/>
                <a:ea typeface="Tahoma" panose="020B0604030504040204" pitchFamily="34" charset="0"/>
                <a:cs typeface="Tahoma" panose="020B0604030504040204" pitchFamily="34" charset="0"/>
              </a:rPr>
              <a:t>Medical Contribution</a:t>
            </a:r>
          </a:p>
        </p:txBody>
      </p:sp>
    </p:spTree>
    <p:extLst>
      <p:ext uri="{BB962C8B-B14F-4D97-AF65-F5344CB8AC3E}">
        <p14:creationId xmlns:p14="http://schemas.microsoft.com/office/powerpoint/2010/main" val="465974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4B988D61-8911-477B-BA69-33073DBED476}"/>
              </a:ext>
            </a:extLst>
          </p:cNvPr>
          <p:cNvGraphicFramePr>
            <a:graphicFrameLocks noGrp="1"/>
          </p:cNvGraphicFramePr>
          <p:nvPr/>
        </p:nvGraphicFramePr>
        <p:xfrm>
          <a:off x="2521430" y="1107546"/>
          <a:ext cx="8486879" cy="5089067"/>
        </p:xfrm>
        <a:graphic>
          <a:graphicData uri="http://schemas.openxmlformats.org/drawingml/2006/table">
            <a:tbl>
              <a:tblPr firstRow="1" firstCol="1" bandRow="1">
                <a:tableStyleId>{5C22544A-7EE6-4342-B048-85BDC9FD1C3A}</a:tableStyleId>
              </a:tblPr>
              <a:tblGrid>
                <a:gridCol w="1648464">
                  <a:extLst>
                    <a:ext uri="{9D8B030D-6E8A-4147-A177-3AD203B41FA5}">
                      <a16:colId xmlns:a16="http://schemas.microsoft.com/office/drawing/2014/main" val="3630040011"/>
                    </a:ext>
                  </a:extLst>
                </a:gridCol>
                <a:gridCol w="6838415">
                  <a:extLst>
                    <a:ext uri="{9D8B030D-6E8A-4147-A177-3AD203B41FA5}">
                      <a16:colId xmlns:a16="http://schemas.microsoft.com/office/drawing/2014/main" val="1751698701"/>
                    </a:ext>
                  </a:extLst>
                </a:gridCol>
              </a:tblGrid>
              <a:tr h="627214">
                <a:tc>
                  <a:txBody>
                    <a:bodyPr/>
                    <a:lstStyle/>
                    <a:p>
                      <a:pPr marL="0" marR="0" algn="just">
                        <a:lnSpc>
                          <a:spcPct val="150000"/>
                        </a:lnSpc>
                        <a:spcBef>
                          <a:spcPts val="0"/>
                        </a:spcBef>
                        <a:spcAft>
                          <a:spcPts val="0"/>
                        </a:spcAft>
                      </a:pPr>
                      <a:r>
                        <a:rPr lang="en-US" sz="1200">
                          <a:effectLst/>
                        </a:rPr>
                        <a:t>Limitation 01</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200">
                          <a:effectLst/>
                        </a:rPr>
                        <a:t>Limitation on scope of the cardiovascular risk factors used in platform  </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012703053"/>
                  </a:ext>
                </a:extLst>
              </a:tr>
              <a:tr h="1290105">
                <a:tc gridSpan="2">
                  <a:txBody>
                    <a:bodyPr/>
                    <a:lstStyle/>
                    <a:p>
                      <a:pPr marL="0" marR="0" algn="just">
                        <a:lnSpc>
                          <a:spcPct val="150000"/>
                        </a:lnSpc>
                        <a:spcBef>
                          <a:spcPts val="0"/>
                        </a:spcBef>
                        <a:spcAft>
                          <a:spcPts val="0"/>
                        </a:spcAft>
                      </a:pPr>
                      <a:r>
                        <a:rPr lang="en-US" sz="1200" dirty="0">
                          <a:effectLst/>
                        </a:rPr>
                        <a:t>The risk factors scope describes the scope of area that cardiovascular prediction system covers. In the platform fifty-nine risk factors were used for the prediction process and cardiovascular risk assessment scope can be expand by adding new risk factor to the system.</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2035757137"/>
                  </a:ext>
                </a:extLst>
              </a:tr>
              <a:tr h="295769">
                <a:tc>
                  <a:txBody>
                    <a:bodyPr/>
                    <a:lstStyle/>
                    <a:p>
                      <a:pPr marL="0" marR="0" algn="just">
                        <a:lnSpc>
                          <a:spcPct val="150000"/>
                        </a:lnSpc>
                        <a:spcBef>
                          <a:spcPts val="0"/>
                        </a:spcBef>
                        <a:spcAft>
                          <a:spcPts val="0"/>
                        </a:spcAft>
                      </a:pPr>
                      <a:r>
                        <a:rPr lang="en-US" sz="1200">
                          <a:effectLst/>
                        </a:rPr>
                        <a:t>Limitation 02</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200">
                          <a:effectLst/>
                        </a:rPr>
                        <a:t>Restrictions on visualization of clinical trials</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2955767875"/>
                  </a:ext>
                </a:extLst>
              </a:tr>
              <a:tr h="1290105">
                <a:tc gridSpan="2">
                  <a:txBody>
                    <a:bodyPr/>
                    <a:lstStyle/>
                    <a:p>
                      <a:pPr marL="0" marR="0" algn="just">
                        <a:lnSpc>
                          <a:spcPct val="150000"/>
                        </a:lnSpc>
                        <a:spcBef>
                          <a:spcPts val="0"/>
                        </a:spcBef>
                        <a:spcAft>
                          <a:spcPts val="0"/>
                        </a:spcAft>
                      </a:pPr>
                      <a:r>
                        <a:rPr lang="en-US" sz="1200" dirty="0">
                          <a:effectLst/>
                        </a:rPr>
                        <a:t>The platform output cardiovascular disease prediction stage assessment for the physician and it only include the text and charts. In future, the platform can be enhanced to provide image classification for further analysis of the cardiovascular disease prediction. </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629082880"/>
                  </a:ext>
                </a:extLst>
              </a:tr>
              <a:tr h="627214">
                <a:tc>
                  <a:txBody>
                    <a:bodyPr/>
                    <a:lstStyle/>
                    <a:p>
                      <a:pPr marL="0" marR="0" algn="just">
                        <a:lnSpc>
                          <a:spcPct val="150000"/>
                        </a:lnSpc>
                        <a:spcBef>
                          <a:spcPts val="0"/>
                        </a:spcBef>
                        <a:spcAft>
                          <a:spcPts val="0"/>
                        </a:spcAft>
                      </a:pPr>
                      <a:r>
                        <a:rPr lang="en-US" sz="1200">
                          <a:effectLst/>
                        </a:rPr>
                        <a:t>Limitation 03</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200" dirty="0">
                          <a:effectLst/>
                        </a:rPr>
                        <a:t>Platform only restrict for the key success factors of a cardiovascular prediction platform </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3470324912"/>
                  </a:ext>
                </a:extLst>
              </a:tr>
              <a:tr h="958660">
                <a:tc gridSpan="2">
                  <a:txBody>
                    <a:bodyPr/>
                    <a:lstStyle/>
                    <a:p>
                      <a:pPr marL="0" marR="0" algn="just">
                        <a:lnSpc>
                          <a:spcPct val="150000"/>
                        </a:lnSpc>
                        <a:spcBef>
                          <a:spcPts val="0"/>
                        </a:spcBef>
                        <a:spcAft>
                          <a:spcPts val="0"/>
                        </a:spcAft>
                      </a:pPr>
                      <a:r>
                        <a:rPr lang="en-US" sz="1200" dirty="0">
                          <a:effectLst/>
                        </a:rPr>
                        <a:t>The platform majorly focused on performance key factors and accuracy level of the system. Furthermore, platform can be expanded to improve the new key factors and address other key factors such as scalability and performance.</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779116729"/>
                  </a:ext>
                </a:extLst>
              </a:tr>
            </a:tbl>
          </a:graphicData>
        </a:graphic>
      </p:graphicFrame>
      <p:pic>
        <p:nvPicPr>
          <p:cNvPr id="13" name="Picture 12" descr="A close up of a sign&#10;&#10;Description automatically generated">
            <a:extLst>
              <a:ext uri="{FF2B5EF4-FFF2-40B4-BE49-F238E27FC236}">
                <a16:creationId xmlns:a16="http://schemas.microsoft.com/office/drawing/2014/main" id="{07777DB8-70CA-4036-81EE-62FDEA0DD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420"/>
            <a:ext cx="1201906" cy="1284987"/>
          </a:xfrm>
          <a:prstGeom prst="rect">
            <a:avLst/>
          </a:prstGeom>
        </p:spPr>
      </p:pic>
      <p:sp>
        <p:nvSpPr>
          <p:cNvPr id="10" name="Rectangle 9">
            <a:extLst>
              <a:ext uri="{FF2B5EF4-FFF2-40B4-BE49-F238E27FC236}">
                <a16:creationId xmlns:a16="http://schemas.microsoft.com/office/drawing/2014/main" id="{4B4B9B9E-BE4A-4213-BF51-CA4355A756A1}"/>
              </a:ext>
            </a:extLst>
          </p:cNvPr>
          <p:cNvSpPr/>
          <p:nvPr/>
        </p:nvSpPr>
        <p:spPr>
          <a:xfrm>
            <a:off x="474021" y="1817760"/>
            <a:ext cx="1667444" cy="461665"/>
          </a:xfrm>
          <a:prstGeom prst="rect">
            <a:avLst/>
          </a:prstGeom>
        </p:spPr>
        <p:txBody>
          <a:bodyPr wrap="none">
            <a:spAutoFit/>
          </a:bodyPr>
          <a:lstStyle/>
          <a:p>
            <a:r>
              <a:rPr lang="en-US" sz="2400" b="1" u="sng" dirty="0">
                <a:solidFill>
                  <a:srgbClr val="0070C0"/>
                </a:solidFill>
                <a:latin typeface="Cambria"/>
                <a:ea typeface="Cambria"/>
                <a:cs typeface="Cambria"/>
                <a:sym typeface="Cambria"/>
              </a:rPr>
              <a:t>Limitation</a:t>
            </a:r>
            <a:endParaRPr lang="en-US" sz="2400" b="1" u="sng" dirty="0">
              <a:solidFill>
                <a:srgbClr val="0070C0"/>
              </a:solidFill>
            </a:endParaRPr>
          </a:p>
        </p:txBody>
      </p:sp>
      <p:sp>
        <p:nvSpPr>
          <p:cNvPr id="11" name="Rectangle 10">
            <a:extLst>
              <a:ext uri="{FF2B5EF4-FFF2-40B4-BE49-F238E27FC236}">
                <a16:creationId xmlns:a16="http://schemas.microsoft.com/office/drawing/2014/main" id="{113485DC-C862-44AC-A8FA-C1A4554D3158}"/>
              </a:ext>
            </a:extLst>
          </p:cNvPr>
          <p:cNvSpPr/>
          <p:nvPr/>
        </p:nvSpPr>
        <p:spPr>
          <a:xfrm>
            <a:off x="1376083" y="214585"/>
            <a:ext cx="6775477" cy="579967"/>
          </a:xfrm>
          <a:prstGeom prst="rect">
            <a:avLst/>
          </a:prstGeom>
        </p:spPr>
        <p:txBody>
          <a:bodyPr wrap="square">
            <a:spAutoFit/>
          </a:bodyPr>
          <a:lstStyle/>
          <a:p>
            <a:pPr>
              <a:lnSpc>
                <a:spcPct val="150000"/>
              </a:lnSpc>
              <a:spcBef>
                <a:spcPts val="200"/>
              </a:spcBef>
            </a:pPr>
            <a:r>
              <a:rPr lang="en-US" sz="2400" b="1" u="sng" dirty="0">
                <a:solidFill>
                  <a:srgbClr val="2F5496"/>
                </a:solidFill>
                <a:latin typeface="Times New Roman" panose="02020603050405020304" pitchFamily="18" charset="0"/>
                <a:ea typeface="Times New Roman" panose="02020603050405020304" pitchFamily="18" charset="0"/>
              </a:rPr>
              <a:t>Limitation and Future Recommendations</a:t>
            </a:r>
          </a:p>
        </p:txBody>
      </p:sp>
    </p:spTree>
    <p:extLst>
      <p:ext uri="{BB962C8B-B14F-4D97-AF65-F5344CB8AC3E}">
        <p14:creationId xmlns:p14="http://schemas.microsoft.com/office/powerpoint/2010/main" val="3558722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5C492EE-B479-4C03-8F5E-CC8F54BF6351}"/>
              </a:ext>
            </a:extLst>
          </p:cNvPr>
          <p:cNvGraphicFramePr>
            <a:graphicFrameLocks noGrp="1"/>
          </p:cNvGraphicFramePr>
          <p:nvPr/>
        </p:nvGraphicFramePr>
        <p:xfrm>
          <a:off x="2716566" y="1651701"/>
          <a:ext cx="9135123" cy="4182000"/>
        </p:xfrm>
        <a:graphic>
          <a:graphicData uri="http://schemas.openxmlformats.org/drawingml/2006/table">
            <a:tbl>
              <a:tblPr firstRow="1" firstCol="1" bandRow="1">
                <a:tableStyleId>{5C22544A-7EE6-4342-B048-85BDC9FD1C3A}</a:tableStyleId>
              </a:tblPr>
              <a:tblGrid>
                <a:gridCol w="1774377">
                  <a:extLst>
                    <a:ext uri="{9D8B030D-6E8A-4147-A177-3AD203B41FA5}">
                      <a16:colId xmlns:a16="http://schemas.microsoft.com/office/drawing/2014/main" val="662738771"/>
                    </a:ext>
                  </a:extLst>
                </a:gridCol>
                <a:gridCol w="7360746">
                  <a:extLst>
                    <a:ext uri="{9D8B030D-6E8A-4147-A177-3AD203B41FA5}">
                      <a16:colId xmlns:a16="http://schemas.microsoft.com/office/drawing/2014/main" val="2235662607"/>
                    </a:ext>
                  </a:extLst>
                </a:gridCol>
              </a:tblGrid>
              <a:tr h="311507">
                <a:tc>
                  <a:txBody>
                    <a:bodyPr/>
                    <a:lstStyle/>
                    <a:p>
                      <a:pPr marL="0" marR="0" algn="just">
                        <a:lnSpc>
                          <a:spcPct val="150000"/>
                        </a:lnSpc>
                        <a:spcBef>
                          <a:spcPts val="0"/>
                        </a:spcBef>
                        <a:spcAft>
                          <a:spcPts val="0"/>
                        </a:spcAft>
                      </a:pPr>
                      <a:r>
                        <a:rPr lang="en-US" sz="1200">
                          <a:effectLst/>
                        </a:rPr>
                        <a:t>Enhancement 01</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200" dirty="0">
                          <a:effectLst/>
                        </a:rPr>
                        <a:t>Use more risk variables for analysis the diagnosis in wide range.</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797374894"/>
                  </a:ext>
                </a:extLst>
              </a:tr>
              <a:tr h="311507">
                <a:tc gridSpan="2">
                  <a:txBody>
                    <a:bodyPr/>
                    <a:lstStyle/>
                    <a:p>
                      <a:pPr marL="0" marR="0" algn="just">
                        <a:lnSpc>
                          <a:spcPct val="150000"/>
                        </a:lnSpc>
                        <a:spcBef>
                          <a:spcPts val="0"/>
                        </a:spcBef>
                        <a:spcAft>
                          <a:spcPts val="0"/>
                        </a:spcAft>
                      </a:pPr>
                      <a:r>
                        <a:rPr lang="en-US" sz="1200">
                          <a:effectLst/>
                        </a:rPr>
                        <a:t>By adding more risk variables will increase the diagnosis accuracy level and scope of the diagnosis.</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4142346735"/>
                  </a:ext>
                </a:extLst>
              </a:tr>
              <a:tr h="406341">
                <a:tc>
                  <a:txBody>
                    <a:bodyPr/>
                    <a:lstStyle/>
                    <a:p>
                      <a:pPr marL="0" marR="0" algn="just">
                        <a:lnSpc>
                          <a:spcPct val="150000"/>
                        </a:lnSpc>
                        <a:spcBef>
                          <a:spcPts val="0"/>
                        </a:spcBef>
                        <a:spcAft>
                          <a:spcPts val="0"/>
                        </a:spcAft>
                      </a:pPr>
                      <a:r>
                        <a:rPr lang="en-US" sz="1200">
                          <a:effectLst/>
                        </a:rPr>
                        <a:t>Priority </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200">
                          <a:effectLst/>
                        </a:rPr>
                        <a:t>High Level Priority </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3953992642"/>
                  </a:ext>
                </a:extLst>
              </a:tr>
              <a:tr h="311507">
                <a:tc>
                  <a:txBody>
                    <a:bodyPr/>
                    <a:lstStyle/>
                    <a:p>
                      <a:pPr marL="0" marR="0" algn="just">
                        <a:lnSpc>
                          <a:spcPct val="150000"/>
                        </a:lnSpc>
                        <a:spcBef>
                          <a:spcPts val="0"/>
                        </a:spcBef>
                        <a:spcAft>
                          <a:spcPts val="0"/>
                        </a:spcAft>
                      </a:pPr>
                      <a:r>
                        <a:rPr lang="en-US" sz="1200">
                          <a:effectLst/>
                        </a:rPr>
                        <a:t>Enhancement 02</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200">
                          <a:effectLst/>
                        </a:rPr>
                        <a:t>Provide access to more web service models</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3945592505"/>
                  </a:ext>
                </a:extLst>
              </a:tr>
              <a:tr h="660589">
                <a:tc gridSpan="2">
                  <a:txBody>
                    <a:bodyPr/>
                    <a:lstStyle/>
                    <a:p>
                      <a:pPr marL="0" marR="0" algn="just">
                        <a:lnSpc>
                          <a:spcPct val="150000"/>
                        </a:lnSpc>
                        <a:spcBef>
                          <a:spcPts val="0"/>
                        </a:spcBef>
                        <a:spcAft>
                          <a:spcPts val="0"/>
                        </a:spcAft>
                      </a:pPr>
                      <a:r>
                        <a:rPr lang="en-US" sz="1200">
                          <a:effectLst/>
                        </a:rPr>
                        <a:t>Expand the platform to support more machine learning web service modules which use for predictions. This will help to enhance the system performance and scalability of the platform.</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924566919"/>
                  </a:ext>
                </a:extLst>
              </a:tr>
              <a:tr h="311507">
                <a:tc>
                  <a:txBody>
                    <a:bodyPr/>
                    <a:lstStyle/>
                    <a:p>
                      <a:pPr marL="0" marR="0" algn="just">
                        <a:lnSpc>
                          <a:spcPct val="150000"/>
                        </a:lnSpc>
                        <a:spcBef>
                          <a:spcPts val="0"/>
                        </a:spcBef>
                        <a:spcAft>
                          <a:spcPts val="0"/>
                        </a:spcAft>
                      </a:pPr>
                      <a:r>
                        <a:rPr lang="en-US" sz="1200">
                          <a:effectLst/>
                        </a:rPr>
                        <a:t>Priority</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200">
                          <a:effectLst/>
                        </a:rPr>
                        <a:t>High Level Priority</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4106578819"/>
                  </a:ext>
                </a:extLst>
              </a:tr>
              <a:tr h="311507">
                <a:tc>
                  <a:txBody>
                    <a:bodyPr/>
                    <a:lstStyle/>
                    <a:p>
                      <a:pPr marL="0" marR="0" algn="just">
                        <a:lnSpc>
                          <a:spcPct val="150000"/>
                        </a:lnSpc>
                        <a:spcBef>
                          <a:spcPts val="0"/>
                        </a:spcBef>
                        <a:spcAft>
                          <a:spcPts val="0"/>
                        </a:spcAft>
                      </a:pPr>
                      <a:r>
                        <a:rPr lang="en-US" sz="1200">
                          <a:effectLst/>
                        </a:rPr>
                        <a:t>Enhancement 03</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200">
                          <a:effectLst/>
                        </a:rPr>
                        <a:t>Improve the clinical diagnosis dashboard </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31904587"/>
                  </a:ext>
                </a:extLst>
              </a:tr>
              <a:tr h="311507">
                <a:tc gridSpan="2">
                  <a:txBody>
                    <a:bodyPr/>
                    <a:lstStyle/>
                    <a:p>
                      <a:pPr marL="0" marR="0" algn="just">
                        <a:lnSpc>
                          <a:spcPct val="150000"/>
                        </a:lnSpc>
                        <a:spcBef>
                          <a:spcPts val="0"/>
                        </a:spcBef>
                        <a:spcAft>
                          <a:spcPts val="0"/>
                        </a:spcAft>
                      </a:pPr>
                      <a:r>
                        <a:rPr lang="en-US" sz="1200">
                          <a:effectLst/>
                        </a:rPr>
                        <a:t>Expand the clinical diagnosis dashboard with new UI components</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531854438"/>
                  </a:ext>
                </a:extLst>
              </a:tr>
              <a:tr h="311507">
                <a:tc>
                  <a:txBody>
                    <a:bodyPr/>
                    <a:lstStyle/>
                    <a:p>
                      <a:pPr marL="0" marR="0" algn="just">
                        <a:lnSpc>
                          <a:spcPct val="150000"/>
                        </a:lnSpc>
                        <a:spcBef>
                          <a:spcPts val="0"/>
                        </a:spcBef>
                        <a:spcAft>
                          <a:spcPts val="0"/>
                        </a:spcAft>
                      </a:pPr>
                      <a:r>
                        <a:rPr lang="en-US" sz="1200">
                          <a:effectLst/>
                        </a:rPr>
                        <a:t>Priority</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200" dirty="0">
                          <a:effectLst/>
                        </a:rPr>
                        <a:t>Low Level Priority </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915446847"/>
                  </a:ext>
                </a:extLst>
              </a:tr>
              <a:tr h="311507">
                <a:tc>
                  <a:txBody>
                    <a:bodyPr/>
                    <a:lstStyle/>
                    <a:p>
                      <a:pPr marL="0" marR="0" algn="just">
                        <a:lnSpc>
                          <a:spcPct val="150000"/>
                        </a:lnSpc>
                        <a:spcBef>
                          <a:spcPts val="0"/>
                        </a:spcBef>
                        <a:spcAft>
                          <a:spcPts val="0"/>
                        </a:spcAft>
                      </a:pPr>
                      <a:r>
                        <a:rPr lang="en-US" sz="1200">
                          <a:effectLst/>
                        </a:rPr>
                        <a:t>Enhancement 04</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200">
                          <a:effectLst/>
                        </a:rPr>
                        <a:t>Add new image processing components for analyze the scan data </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3698069511"/>
                  </a:ext>
                </a:extLst>
              </a:tr>
              <a:tr h="311507">
                <a:tc gridSpan="2">
                  <a:txBody>
                    <a:bodyPr/>
                    <a:lstStyle/>
                    <a:p>
                      <a:pPr marL="0" marR="0" algn="just">
                        <a:lnSpc>
                          <a:spcPct val="150000"/>
                        </a:lnSpc>
                        <a:spcBef>
                          <a:spcPts val="0"/>
                        </a:spcBef>
                        <a:spcAft>
                          <a:spcPts val="0"/>
                        </a:spcAft>
                      </a:pPr>
                      <a:r>
                        <a:rPr lang="en-US" sz="1200">
                          <a:effectLst/>
                        </a:rPr>
                        <a:t>Add image processing components to system for analyze the scan image data for diagnose the cardiovascular diseases.</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2815122889"/>
                  </a:ext>
                </a:extLst>
              </a:tr>
              <a:tr h="311507">
                <a:tc>
                  <a:txBody>
                    <a:bodyPr/>
                    <a:lstStyle/>
                    <a:p>
                      <a:pPr marL="0" marR="0" algn="just">
                        <a:lnSpc>
                          <a:spcPct val="150000"/>
                        </a:lnSpc>
                        <a:spcBef>
                          <a:spcPts val="0"/>
                        </a:spcBef>
                        <a:spcAft>
                          <a:spcPts val="0"/>
                        </a:spcAft>
                      </a:pPr>
                      <a:r>
                        <a:rPr lang="en-US" sz="1200">
                          <a:effectLst/>
                        </a:rPr>
                        <a:t>Priority</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200" dirty="0">
                          <a:effectLst/>
                        </a:rPr>
                        <a:t>High Priority </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282491684"/>
                  </a:ext>
                </a:extLst>
              </a:tr>
            </a:tbl>
          </a:graphicData>
        </a:graphic>
      </p:graphicFrame>
      <p:pic>
        <p:nvPicPr>
          <p:cNvPr id="6" name="Picture 5" descr="A close up of a sign&#10;&#10;Description automatically generated">
            <a:extLst>
              <a:ext uri="{FF2B5EF4-FFF2-40B4-BE49-F238E27FC236}">
                <a16:creationId xmlns:a16="http://schemas.microsoft.com/office/drawing/2014/main" id="{D1B0FF26-1875-45E2-BBE5-1DF806DB7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885" y="113745"/>
            <a:ext cx="2352675" cy="1943100"/>
          </a:xfrm>
          <a:prstGeom prst="rect">
            <a:avLst/>
          </a:prstGeom>
        </p:spPr>
      </p:pic>
      <p:sp>
        <p:nvSpPr>
          <p:cNvPr id="4" name="Rectangle 3">
            <a:extLst>
              <a:ext uri="{FF2B5EF4-FFF2-40B4-BE49-F238E27FC236}">
                <a16:creationId xmlns:a16="http://schemas.microsoft.com/office/drawing/2014/main" id="{D049753C-874A-4F51-A2F9-3F1BF8011B7A}"/>
              </a:ext>
            </a:extLst>
          </p:cNvPr>
          <p:cNvSpPr/>
          <p:nvPr/>
        </p:nvSpPr>
        <p:spPr>
          <a:xfrm>
            <a:off x="2716566" y="465460"/>
            <a:ext cx="3281989" cy="461665"/>
          </a:xfrm>
          <a:prstGeom prst="rect">
            <a:avLst/>
          </a:prstGeom>
        </p:spPr>
        <p:txBody>
          <a:bodyPr wrap="none">
            <a:spAutoFit/>
          </a:bodyPr>
          <a:lstStyle/>
          <a:p>
            <a:r>
              <a:rPr lang="en-US" sz="2400" b="1" u="sng" dirty="0">
                <a:solidFill>
                  <a:srgbClr val="0070C0"/>
                </a:solidFill>
                <a:latin typeface="Cambria"/>
                <a:ea typeface="Cambria"/>
                <a:cs typeface="Cambria"/>
                <a:sym typeface="Cambria"/>
              </a:rPr>
              <a:t>Future Enhancements</a:t>
            </a:r>
            <a:endParaRPr lang="en-US" sz="2400" b="1" u="sng" dirty="0">
              <a:solidFill>
                <a:srgbClr val="0070C0"/>
              </a:solidFill>
            </a:endParaRPr>
          </a:p>
        </p:txBody>
      </p:sp>
    </p:spTree>
    <p:extLst>
      <p:ext uri="{BB962C8B-B14F-4D97-AF65-F5344CB8AC3E}">
        <p14:creationId xmlns:p14="http://schemas.microsoft.com/office/powerpoint/2010/main" val="997427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7E610F-F60D-4A7D-9219-FD1E9E3FB264}"/>
              </a:ext>
            </a:extLst>
          </p:cNvPr>
          <p:cNvSpPr/>
          <p:nvPr/>
        </p:nvSpPr>
        <p:spPr>
          <a:xfrm>
            <a:off x="248815" y="137454"/>
            <a:ext cx="11535747" cy="671915"/>
          </a:xfrm>
          <a:prstGeom prst="rect">
            <a:avLst/>
          </a:prstGeom>
        </p:spPr>
        <p:txBody>
          <a:bodyPr wrap="square">
            <a:spAutoFit/>
          </a:bodyPr>
          <a:lstStyle/>
          <a:p>
            <a:pPr algn="ctr">
              <a:lnSpc>
                <a:spcPct val="107000"/>
              </a:lnSpc>
              <a:spcAft>
                <a:spcPts val="800"/>
              </a:spcAft>
            </a:pPr>
            <a:r>
              <a:rPr lang="en-US" b="1" u="sng" dirty="0">
                <a:solidFill>
                  <a:srgbClr val="0070C0"/>
                </a:solidFill>
                <a:latin typeface="Arial Rounded MT Bold" panose="020F0704030504030204" pitchFamily="34" charset="0"/>
                <a:ea typeface="Batang" panose="02030600000101010101" pitchFamily="18" charset="-127"/>
                <a:cs typeface="Times New Roman" panose="02020603050405020304" pitchFamily="18" charset="0"/>
              </a:rPr>
              <a:t>2019 IEEE International Conference on Computational Science and Engineering (CSE) and IEEE International Conference on Embedded and Ubiquitous Computing (EUC)</a:t>
            </a:r>
            <a:endParaRPr lang="en-US" sz="1200" b="1" dirty="0">
              <a:solidFill>
                <a:srgbClr val="0070C0"/>
              </a:solidFill>
              <a:effectLst/>
              <a:latin typeface="Arial Rounded MT Bold" panose="020F0704030504030204" pitchFamily="34" charset="0"/>
              <a:ea typeface="Batang" panose="02030600000101010101" pitchFamily="18" charset="-127"/>
              <a:cs typeface="Times New Roman" panose="02020603050405020304" pitchFamily="18" charset="0"/>
            </a:endParaRPr>
          </a:p>
        </p:txBody>
      </p:sp>
      <p:pic>
        <p:nvPicPr>
          <p:cNvPr id="4" name="Picture 3">
            <a:extLst>
              <a:ext uri="{FF2B5EF4-FFF2-40B4-BE49-F238E27FC236}">
                <a16:creationId xmlns:a16="http://schemas.microsoft.com/office/drawing/2014/main" id="{F2FE2076-6A29-47F7-9661-65E5320C18C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51" y="5261926"/>
            <a:ext cx="3019271" cy="1036500"/>
          </a:xfrm>
          <a:prstGeom prst="rect">
            <a:avLst/>
          </a:prstGeom>
          <a:noFill/>
          <a:ln>
            <a:noFill/>
          </a:ln>
        </p:spPr>
      </p:pic>
      <p:pic>
        <p:nvPicPr>
          <p:cNvPr id="5" name="Picture 4">
            <a:extLst>
              <a:ext uri="{FF2B5EF4-FFF2-40B4-BE49-F238E27FC236}">
                <a16:creationId xmlns:a16="http://schemas.microsoft.com/office/drawing/2014/main" id="{9B368DF9-35EC-4AD4-A892-397F09B195C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1642" y="5450833"/>
            <a:ext cx="858416" cy="769394"/>
          </a:xfrm>
          <a:prstGeom prst="rect">
            <a:avLst/>
          </a:prstGeom>
          <a:noFill/>
          <a:ln>
            <a:noFill/>
          </a:ln>
        </p:spPr>
      </p:pic>
      <p:pic>
        <p:nvPicPr>
          <p:cNvPr id="6" name="Picture 5">
            <a:extLst>
              <a:ext uri="{FF2B5EF4-FFF2-40B4-BE49-F238E27FC236}">
                <a16:creationId xmlns:a16="http://schemas.microsoft.com/office/drawing/2014/main" id="{5D51B1FB-8ED1-4C41-AF25-3C6FD813B6D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5808" y="5584387"/>
            <a:ext cx="1489433" cy="502286"/>
          </a:xfrm>
          <a:prstGeom prst="rect">
            <a:avLst/>
          </a:prstGeom>
          <a:noFill/>
          <a:ln>
            <a:noFill/>
          </a:ln>
        </p:spPr>
      </p:pic>
      <p:pic>
        <p:nvPicPr>
          <p:cNvPr id="7" name="Picture 6">
            <a:extLst>
              <a:ext uri="{FF2B5EF4-FFF2-40B4-BE49-F238E27FC236}">
                <a16:creationId xmlns:a16="http://schemas.microsoft.com/office/drawing/2014/main" id="{D25E7A65-54A8-4929-89A0-38B220E5061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299741" y="5691672"/>
            <a:ext cx="2421308" cy="395001"/>
          </a:xfrm>
          <a:prstGeom prst="rect">
            <a:avLst/>
          </a:prstGeom>
          <a:noFill/>
          <a:ln>
            <a:noFill/>
          </a:ln>
        </p:spPr>
      </p:pic>
      <p:pic>
        <p:nvPicPr>
          <p:cNvPr id="8" name="Picture 7">
            <a:extLst>
              <a:ext uri="{FF2B5EF4-FFF2-40B4-BE49-F238E27FC236}">
                <a16:creationId xmlns:a16="http://schemas.microsoft.com/office/drawing/2014/main" id="{61ECFD1B-43C3-456F-96FA-5C001FA2CBBD}"/>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946393" y="5584387"/>
            <a:ext cx="1182196" cy="635840"/>
          </a:xfrm>
          <a:prstGeom prst="rect">
            <a:avLst/>
          </a:prstGeom>
          <a:noFill/>
          <a:ln>
            <a:noFill/>
          </a:ln>
        </p:spPr>
      </p:pic>
      <p:pic>
        <p:nvPicPr>
          <p:cNvPr id="9" name="Picture 8">
            <a:extLst>
              <a:ext uri="{FF2B5EF4-FFF2-40B4-BE49-F238E27FC236}">
                <a16:creationId xmlns:a16="http://schemas.microsoft.com/office/drawing/2014/main" id="{713CB0B8-106B-4FBB-94AE-CAB2E92E298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9813626" y="5395479"/>
            <a:ext cx="2214871" cy="769394"/>
          </a:xfrm>
          <a:prstGeom prst="rect">
            <a:avLst/>
          </a:prstGeom>
          <a:noFill/>
          <a:ln>
            <a:noFill/>
          </a:ln>
        </p:spPr>
      </p:pic>
      <p:pic>
        <p:nvPicPr>
          <p:cNvPr id="13" name="Picture 12" descr="A screenshot of a social media post&#10;&#10;Description automatically generated">
            <a:extLst>
              <a:ext uri="{FF2B5EF4-FFF2-40B4-BE49-F238E27FC236}">
                <a16:creationId xmlns:a16="http://schemas.microsoft.com/office/drawing/2014/main" id="{2155D60F-B009-403E-8F6A-606C4E1ECF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371" y="887452"/>
            <a:ext cx="11690126" cy="4187948"/>
          </a:xfrm>
          <a:prstGeom prst="rect">
            <a:avLst/>
          </a:prstGeom>
        </p:spPr>
      </p:pic>
    </p:spTree>
    <p:extLst>
      <p:ext uri="{BB962C8B-B14F-4D97-AF65-F5344CB8AC3E}">
        <p14:creationId xmlns:p14="http://schemas.microsoft.com/office/powerpoint/2010/main" val="3677758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4018546" y="2649825"/>
            <a:ext cx="4331369" cy="995209"/>
          </a:xfrm>
          <a:prstGeom prst="rect">
            <a:avLst/>
          </a:prstGeom>
          <a:noFill/>
        </p:spPr>
        <p:txBody>
          <a:bodyPr wrap="square" rtlCol="0" anchor="ctr">
            <a:spAutoFit/>
          </a:bodyPr>
          <a:lstStyle/>
          <a:p>
            <a:pPr algn="ctr"/>
            <a:r>
              <a:rPr lang="en-US" altLang="ko-KR" sz="5867" dirty="0">
                <a:solidFill>
                  <a:schemeClr val="accent1">
                    <a:lumMod val="75000"/>
                  </a:schemeClr>
                </a:solidFill>
                <a:cs typeface="Arial" pitchFamily="34" charset="0"/>
              </a:rPr>
              <a:t>Thank You</a:t>
            </a:r>
            <a:endParaRPr lang="ko-KR" altLang="en-US" sz="5867" dirty="0">
              <a:solidFill>
                <a:schemeClr val="accent1">
                  <a:lumMod val="75000"/>
                </a:schemeClr>
              </a:solidFill>
              <a:cs typeface="Arial" pitchFamily="34" charset="0"/>
            </a:endParaRPr>
          </a:p>
        </p:txBody>
      </p:sp>
      <p:sp>
        <p:nvSpPr>
          <p:cNvPr id="5" name="TextBox 4">
            <a:extLst>
              <a:ext uri="{FF2B5EF4-FFF2-40B4-BE49-F238E27FC236}">
                <a16:creationId xmlns:a16="http://schemas.microsoft.com/office/drawing/2014/main" id="{FB2F21A8-A2DC-448E-8003-AFE4C77CBA6F}"/>
              </a:ext>
            </a:extLst>
          </p:cNvPr>
          <p:cNvSpPr txBox="1"/>
          <p:nvPr/>
        </p:nvSpPr>
        <p:spPr>
          <a:xfrm>
            <a:off x="4018498" y="3680288"/>
            <a:ext cx="4331317" cy="379656"/>
          </a:xfrm>
          <a:prstGeom prst="rect">
            <a:avLst/>
          </a:prstGeom>
          <a:noFill/>
        </p:spPr>
        <p:txBody>
          <a:bodyPr wrap="square" rtlCol="0" anchor="ctr">
            <a:spAutoFit/>
          </a:bodyPr>
          <a:lstStyle/>
          <a:p>
            <a:pPr algn="ctr"/>
            <a:r>
              <a:rPr lang="en-US" altLang="ko-KR" sz="1867" dirty="0">
                <a:solidFill>
                  <a:schemeClr val="accent1">
                    <a:lumMod val="75000"/>
                  </a:schemeClr>
                </a:solidFill>
                <a:cs typeface="Arial" pitchFamily="34" charset="0"/>
              </a:rPr>
              <a:t>Questions and Answers</a:t>
            </a:r>
            <a:endParaRPr lang="ko-KR" altLang="en-US" sz="1867" dirty="0">
              <a:solidFill>
                <a:schemeClr val="accent1">
                  <a:lumMod val="75000"/>
                </a:schemeClr>
              </a:solidFill>
              <a:cs typeface="Arial" pitchFamily="34" charset="0"/>
            </a:endParaRPr>
          </a:p>
        </p:txBody>
      </p:sp>
    </p:spTree>
    <p:extLst>
      <p:ext uri="{BB962C8B-B14F-4D97-AF65-F5344CB8AC3E}">
        <p14:creationId xmlns:p14="http://schemas.microsoft.com/office/powerpoint/2010/main" val="258222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Graphic 4">
            <a:extLst>
              <a:ext uri="{FF2B5EF4-FFF2-40B4-BE49-F238E27FC236}">
                <a16:creationId xmlns:a16="http://schemas.microsoft.com/office/drawing/2014/main" id="{A108AA84-AC61-48B6-B660-8D2FBDF61916}"/>
              </a:ext>
            </a:extLst>
          </p:cNvPr>
          <p:cNvSpPr/>
          <p:nvPr/>
        </p:nvSpPr>
        <p:spPr>
          <a:xfrm rot="19505365">
            <a:off x="6553956" y="854502"/>
            <a:ext cx="4481901" cy="4392262"/>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8000"/>
            </a:srgbClr>
          </a:solidFill>
          <a:ln w="9525" cap="flat">
            <a:noFill/>
            <a:prstDash val="solid"/>
            <a:miter/>
          </a:ln>
        </p:spPr>
        <p:txBody>
          <a:bodyPr rtlCol="0" anchor="ctr"/>
          <a:lstStyle/>
          <a:p>
            <a:endParaRPr lang="en-US"/>
          </a:p>
        </p:txBody>
      </p:sp>
      <p:sp>
        <p:nvSpPr>
          <p:cNvPr id="2" name="TextBox 1"/>
          <p:cNvSpPr txBox="1"/>
          <p:nvPr/>
        </p:nvSpPr>
        <p:spPr>
          <a:xfrm>
            <a:off x="153460" y="59472"/>
            <a:ext cx="6923766" cy="584775"/>
          </a:xfrm>
          <a:prstGeom prst="rect">
            <a:avLst/>
          </a:prstGeom>
          <a:noFill/>
        </p:spPr>
        <p:txBody>
          <a:bodyPr wrap="square" rtlCol="0" anchor="ctr">
            <a:spAutoFit/>
          </a:bodyPr>
          <a:lstStyle/>
          <a:p>
            <a:r>
              <a:rPr lang="en-US" altLang="ko-KR" sz="3200" b="1" u="sng" dirty="0">
                <a:solidFill>
                  <a:schemeClr val="accent1"/>
                </a:solidFill>
                <a:cs typeface="Arial" pitchFamily="34" charset="0"/>
              </a:rPr>
              <a:t>Agenda </a:t>
            </a:r>
            <a:endParaRPr lang="ko-KR" altLang="en-US" sz="3200" b="1" u="sng" dirty="0">
              <a:solidFill>
                <a:schemeClr val="accent1"/>
              </a:solidFill>
              <a:cs typeface="Arial" pitchFamily="34" charset="0"/>
            </a:endParaRPr>
          </a:p>
        </p:txBody>
      </p:sp>
      <p:grpSp>
        <p:nvGrpSpPr>
          <p:cNvPr id="29" name="Graphic 421">
            <a:extLst>
              <a:ext uri="{FF2B5EF4-FFF2-40B4-BE49-F238E27FC236}">
                <a16:creationId xmlns:a16="http://schemas.microsoft.com/office/drawing/2014/main" id="{6BCD7C82-61F3-4BB0-91FA-83FBE23EC842}"/>
              </a:ext>
            </a:extLst>
          </p:cNvPr>
          <p:cNvGrpSpPr/>
          <p:nvPr/>
        </p:nvGrpSpPr>
        <p:grpSpPr>
          <a:xfrm flipH="1">
            <a:off x="10316588" y="1970842"/>
            <a:ext cx="1774797" cy="3310649"/>
            <a:chOff x="4351496" y="0"/>
            <a:chExt cx="3489008" cy="6858000"/>
          </a:xfrm>
          <a:solidFill>
            <a:schemeClr val="accent1"/>
          </a:solidFill>
        </p:grpSpPr>
        <p:sp>
          <p:nvSpPr>
            <p:cNvPr id="30" name="Freeform: Shape 29">
              <a:extLst>
                <a:ext uri="{FF2B5EF4-FFF2-40B4-BE49-F238E27FC236}">
                  <a16:creationId xmlns:a16="http://schemas.microsoft.com/office/drawing/2014/main" id="{B6AA9452-93F9-4986-920A-621F202468B9}"/>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F785BC8-6E59-4D54-8868-D2C026836529}"/>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9931ACF-B3DB-40D4-9099-E1F3BAD63C43}"/>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0395B3F-651F-4464-B9AA-7AD8A0B22BE8}"/>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D38DB3B-A1DF-4C66-9800-51A1A729E797}"/>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619512B-CC39-42C6-8AEB-FC791A67882D}"/>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86A2C4F-A6AD-43E0-ADA9-CC65DEB654F9}"/>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EA18B00-CAE6-4FA8-9459-9A96A7BB093E}"/>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4A41D5B-71EC-4A91-A21C-976FCAB6BB9F}"/>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B5CEB58-3CE8-42DD-BCFA-E62D1EC1EEF2}"/>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C4F23C1-B398-4EC1-8C62-94FED602E514}"/>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88BF47E-C1D6-42E3-93F4-1260871C6634}"/>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A3CCED5-ACCC-4224-8A31-981ED361536C}"/>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442BB3B-3F3A-4F96-8154-D97D396FC07E}"/>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0FBDD4C-FBC7-4D39-9818-830DD62A2E81}"/>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88F7B84-B0EE-49E1-A0C1-379AB0B690D7}"/>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290045C-05E1-46DA-AA1C-A40512500E75}"/>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9F6F923-33C6-4996-B92E-D44CE50FF7AA}"/>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745BC79-8834-4155-929E-4B8C3FC73E92}"/>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15D5DBC-D9CF-42A7-9C5A-BDD96DEF0D78}"/>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1FB10C2-104D-4ED9-8D15-2999F73BEF1C}"/>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D7BAD07-EE32-4A60-B455-2FD98E15EF47}"/>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C0CA881-2B17-4542-A2F6-D5444C1FA64B}"/>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00D6F2F-E812-47C4-A346-B865DBFB79EE}"/>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0A760B8-576F-4E8D-9B1C-848B7FAF95FF}"/>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6219EB9-7A24-4125-9C58-5A6FC93C8EE4}"/>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C8E84C9-6A7D-41C7-B2E8-D59F1A7FC34E}"/>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53D97F2-1F25-4E47-BA15-7CCF69E11D45}"/>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805C98D-2B3B-4CE2-A00F-A966748BBB14}"/>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33FBEAC-48C4-4B36-9F16-567371E7B2A2}"/>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CC9D1ED6-9306-4FEB-A0AA-75ECEAE2D99E}"/>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A9E52B8-2C52-48C3-B0EC-237EA080FA3B}"/>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5B3076B0-2B14-4960-BC15-5963663DCAF8}"/>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661B872-989F-453B-851E-B287DABC752C}"/>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EEC082F-9DAA-491C-8E4A-C6ACA1CE540E}"/>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B17AE6D-7BAB-42BC-9A7A-6D78D64B09AF}"/>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5389743D-34F9-427E-98FC-489C9DA872EA}"/>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4AB01A2-FF4B-43B6-87AE-8A9583EFD135}"/>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5C5D2B8E-1AEE-41CC-AC21-2AE853A75D73}"/>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3F537E8-4DEA-42CD-9B7B-0DD233FF7C46}"/>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A0B99310-AA6B-4E45-9C9C-F390336B2DC1}"/>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3B0CA10-1348-48DC-824A-A5810771623B}"/>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0194A77-CAFB-4628-9157-DE9BDBF20EF7}"/>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11DEB73-2217-4886-A408-177DF817D470}"/>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E84E001-D732-4F7A-B4A3-B95A83AB4B5A}"/>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1D31412-D580-4692-83CB-25B7D6A6B79B}"/>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FA29447-28DD-446D-B7CF-9805D08E2530}"/>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7065B92-1BCF-485E-ADE7-FF545CEACB74}"/>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65916B4-59A1-40C5-9064-97EC32922F9E}"/>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9D5B4F4-021B-4B8C-99E2-2C951BC058E9}"/>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57EE16C-1EB4-490E-9600-5597F2D02348}"/>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54597BF-7651-4BDE-9462-47555ADFE1CC}"/>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644B844-BFA4-4BA2-885F-488717A11293}"/>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B47710A-C060-427E-A4A6-8695147AB602}"/>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309E8B9-7A23-48F1-972E-41D14EF2377F}"/>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DD831A6-73CE-46F7-AC28-01434107212C}"/>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498EBBB8-541F-4C32-9BF0-358D4B5062D5}"/>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AD02BF9-D6DF-4CCD-B468-0B98CA360AC0}"/>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A5E27AEE-9DC1-482E-87F6-87DDFC2130C0}"/>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4AF9E81-427E-4B09-911B-2D3B58068E9F}"/>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1B93B6C-0F41-4823-A49A-EFBF62439D07}"/>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4563054D-9ED6-4B70-A3E8-9E53961C673C}"/>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C4ABA8C-6EA1-41DE-9198-7D885BCFE10D}"/>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D96B74-B0C6-4922-B818-4EA44B6DE999}"/>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7495E30-371C-4D94-A403-8B7CC9878B52}"/>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AD34DB05-022D-45BB-8183-3854356D4302}"/>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C1E5EB8-72CA-4E79-A871-BCED3BDCF18F}"/>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7F37D9E5-B436-4034-AA21-471D7AD215D7}"/>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C68CB3-AE41-44E7-8CE2-A1EAE900B970}"/>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8477DF7-7EAD-44FE-A826-A545C81E0095}"/>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0D6C947-8CFD-4CAE-BE4A-ED7CEA165273}"/>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EECEAC2-C3ED-4252-ACB2-039B4060DE07}"/>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CA3FE07-9C8E-48D7-AC41-58BF91547E85}"/>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A1AA5974-22F5-441F-8BEC-DCABD05EF66B}"/>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7409D6B-FA0F-4E3A-A66E-8299D73774DA}"/>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25D2917D-94AF-474F-9CB8-0EE9E63C66E0}"/>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15FF3880-F90C-4AE9-BE0F-29F2ED6DF419}"/>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AE234A5-EDCD-41B6-9B1E-99AC1B1F8A03}"/>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11182860-C9D4-4CB2-BDC3-93206D34FDF7}"/>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1643274-A47C-4AE4-94B1-69F86748ED87}"/>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93BD9FC-2854-4C11-BBFA-64B97EA9711B}"/>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5F86265-B65B-4949-9AF5-67B5527295BF}"/>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E9000B0B-907A-4D6E-B7B8-1FA3CC38971D}"/>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F86E3866-7DA3-4B5F-9E6F-A78FC3E7AFB3}"/>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1DF4F30-6495-4D5E-A4BE-90056031689C}"/>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A794371E-73E9-47F0-9574-123EC51FF0A9}"/>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A6AF49A5-E056-4F5A-A396-CD8C534C0534}"/>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F82B30B-16E2-40E8-804F-4A3D8E012C80}"/>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01177A8-8F29-4F90-983F-7954B4A0FADA}"/>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E3CAF9E-97BC-4B07-90C9-6F5FACCA01EC}"/>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860ADE8-048B-45E9-83A4-07641B2DC160}"/>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841826D-5F05-45F8-9E8F-9B4F8EA0645C}"/>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EF504B2-0AC1-4031-9CEE-F4ADEE64650D}"/>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2ECB6B8-D0FB-4B3A-85D2-5EB45711624C}"/>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7AF0D1E-B17C-4CB3-B39A-B4D52910921D}"/>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D4CAB69-F865-4AEC-9E56-EF381C54F4FF}"/>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47D7093-59A7-4F6F-A8E1-EDA5D3305394}"/>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041A8-34FF-40C0-BB9F-7DB0D0DDB63B}"/>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8B85F4C6-7F3A-415D-BE81-0061A791389B}"/>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D9EDD5D4-6B3B-4E7C-B13B-854D02F7FCD0}"/>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F52816E-2911-4943-BFC3-A90641622F2E}"/>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2B54F7CC-53FF-4EA2-9650-EB08A07199BC}"/>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542E22D-0577-4F46-9536-47A063B5E12D}"/>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6CBF227F-30FE-4C14-8BEF-E2A3A6C5A1CD}"/>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65D33EC-2CC8-4171-93F7-89DCB7423770}"/>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24913BEC-24DB-4D8A-903F-019561EEE37B}"/>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ACEE0AD-8FAA-4BDA-AC66-527FF6E85294}"/>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745DA652-D00F-439B-95F6-54249C13407F}"/>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751BDF0-18D5-41AE-99B1-909ABDF2D433}"/>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470FD8C-61CB-4D73-8B37-5E4566AF261A}"/>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BC573FF-6C53-4931-B5FC-B07870AF3B54}"/>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D242230-E1D8-4F3B-A5CB-DE34BC6FB5D9}"/>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0D8A272-64F5-47FF-8324-1C56EEDD032E}"/>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D32B557-AEB4-44B4-A34C-F79B53BEACB0}"/>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18391559-A733-4FEC-9A73-B1280A648D78}"/>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BA81C6A0-349E-4E20-8FB8-E3407A2E59AF}"/>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065A0A9-0AEA-4315-82CE-04AC24ED16E8}"/>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B8D19E8F-2136-405A-A03C-759188F84274}"/>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20DCE24-4B8C-4886-BB19-C442258ADF46}"/>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6817097-3E90-445E-9E5D-1676CA13CCA5}"/>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EA40582-762E-4DD1-BA45-9F92414DA73F}"/>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4A0AB94-CDA1-4F5A-AB0A-15082042AD21}"/>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CA41DE6-BE7A-42D2-9F61-D2FEA550714A}"/>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735E1704-6160-49F5-B5D7-CF725879224B}"/>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171AA1A-BAF6-47B4-AF51-EC15AC21A8D7}"/>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31A16C3-8B1F-4AE6-83E8-D376B1D0C059}"/>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247D7B7-B99C-4520-9370-2CB8C3A7778D}"/>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2231F3E-E0FA-4396-9FE7-103C0764BC0B}"/>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2339080-32D6-434C-BB04-C72D1F8BACB7}"/>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1173F82-0DBA-4E00-BFCF-FA03AE94FB63}"/>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2E2B55DC-C8CB-4D82-930A-A8F862313C36}"/>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7BE2568D-7A1D-4FE2-BD80-4C09C13BCD1D}"/>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D038FFC3-AE8D-4C8C-8F88-E277B07FA21B}"/>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3306E64-AD2E-4DEE-A10C-24CBB67D9393}"/>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928CFA51-08D3-4EE2-97E5-1E970C2114EC}"/>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41E442B-1C51-4AD2-BAE4-2344A2A3E9DB}"/>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0264A1B-10C7-43C0-B5EF-98B352F1A1BC}"/>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6AFACF8-FDE5-47F7-B6FC-6644377AFA1E}"/>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22CBF17-02A8-4693-A813-BBB876AC09FE}"/>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526E482-A0F8-4489-A695-83FCF7BF2CED}"/>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449549B-223A-4C64-9276-64B4990D3CD0}"/>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B9E53562-BBA3-4292-B46A-AE26DFC68960}"/>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2F09D72-57D0-45A2-93A7-282F38D447B0}"/>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DFD8C764-DAAA-4CF6-8D30-EB0EC6FB4883}"/>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30D3826F-7EDC-457B-BB39-D61B93BC8C29}"/>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endParaRPr lang="en-US"/>
            </a:p>
          </p:txBody>
        </p:sp>
      </p:grpSp>
      <p:sp>
        <p:nvSpPr>
          <p:cNvPr id="184" name="TextBox 183">
            <a:extLst>
              <a:ext uri="{FF2B5EF4-FFF2-40B4-BE49-F238E27FC236}">
                <a16:creationId xmlns:a16="http://schemas.microsoft.com/office/drawing/2014/main" id="{7D100C19-7A44-4BD1-83D2-9212DA602A7F}"/>
              </a:ext>
            </a:extLst>
          </p:cNvPr>
          <p:cNvSpPr txBox="1"/>
          <p:nvPr/>
        </p:nvSpPr>
        <p:spPr>
          <a:xfrm>
            <a:off x="2245610" y="656201"/>
            <a:ext cx="6433247" cy="6036974"/>
          </a:xfrm>
          <a:prstGeom prst="rect">
            <a:avLst/>
          </a:prstGeom>
          <a:solidFill>
            <a:schemeClr val="accent1">
              <a:lumMod val="20000"/>
              <a:lumOff val="80000"/>
            </a:schemeClr>
          </a:solidFill>
        </p:spPr>
        <p:txBody>
          <a:bodyPr wrap="square" rtlCol="0" anchor="ctr">
            <a:spAutoFit/>
          </a:bodyPr>
          <a:lstStyle/>
          <a:p>
            <a:pPr marL="342900" indent="-342900">
              <a:lnSpc>
                <a:spcPct val="150000"/>
              </a:lnSpc>
              <a:buFont typeface="Wingdings" panose="05000000000000000000" pitchFamily="2" charset="2"/>
              <a:buChar char="§"/>
            </a:pPr>
            <a:r>
              <a:rPr lang="en-US" altLang="ko-KR" sz="2000" b="1" dirty="0">
                <a:solidFill>
                  <a:schemeClr val="accent4"/>
                </a:solidFill>
                <a:latin typeface="Calibri" panose="020F0502020204030204" pitchFamily="34" charset="0"/>
                <a:cs typeface="Arial" pitchFamily="34" charset="0"/>
              </a:rPr>
              <a:t>Background</a:t>
            </a:r>
          </a:p>
          <a:p>
            <a:pPr marL="342900" indent="-342900">
              <a:lnSpc>
                <a:spcPct val="150000"/>
              </a:lnSpc>
              <a:buFont typeface="Wingdings" panose="05000000000000000000" pitchFamily="2" charset="2"/>
              <a:buChar char="§"/>
            </a:pPr>
            <a:r>
              <a:rPr lang="en-US" altLang="ko-KR" sz="2000" b="1" dirty="0">
                <a:solidFill>
                  <a:schemeClr val="accent4"/>
                </a:solidFill>
                <a:latin typeface="Calibri" panose="020F0502020204030204" pitchFamily="34" charset="0"/>
                <a:cs typeface="Arial" pitchFamily="34" charset="0"/>
              </a:rPr>
              <a:t>Problem Domain</a:t>
            </a:r>
          </a:p>
          <a:p>
            <a:pPr marL="342900" indent="-342900">
              <a:lnSpc>
                <a:spcPct val="150000"/>
              </a:lnSpc>
              <a:buFont typeface="Wingdings" panose="05000000000000000000" pitchFamily="2" charset="2"/>
              <a:buChar char="§"/>
            </a:pPr>
            <a:r>
              <a:rPr lang="en-US" altLang="ko-KR" sz="2000" b="1" dirty="0">
                <a:solidFill>
                  <a:schemeClr val="accent4"/>
                </a:solidFill>
                <a:latin typeface="Calibri" panose="020F0502020204030204" pitchFamily="34" charset="0"/>
                <a:cs typeface="Arial" pitchFamily="34" charset="0"/>
              </a:rPr>
              <a:t>Aim</a:t>
            </a:r>
          </a:p>
          <a:p>
            <a:pPr marL="342900" indent="-342900">
              <a:lnSpc>
                <a:spcPct val="150000"/>
              </a:lnSpc>
              <a:buFont typeface="Wingdings" panose="05000000000000000000" pitchFamily="2" charset="2"/>
              <a:buChar char="§"/>
            </a:pPr>
            <a:r>
              <a:rPr lang="en-US" altLang="ko-KR" sz="2000" b="1" dirty="0">
                <a:solidFill>
                  <a:schemeClr val="accent4"/>
                </a:solidFill>
                <a:latin typeface="Calibri" panose="020F0502020204030204" pitchFamily="34" charset="0"/>
                <a:cs typeface="Arial" pitchFamily="34" charset="0"/>
              </a:rPr>
              <a:t>Objectives</a:t>
            </a:r>
          </a:p>
          <a:p>
            <a:pPr marL="342900" indent="-342900">
              <a:lnSpc>
                <a:spcPct val="150000"/>
              </a:lnSpc>
              <a:buFont typeface="Wingdings" panose="05000000000000000000" pitchFamily="2" charset="2"/>
              <a:buChar char="§"/>
            </a:pPr>
            <a:r>
              <a:rPr lang="en-US" altLang="ko-KR" sz="2000" b="1" dirty="0">
                <a:solidFill>
                  <a:schemeClr val="accent4"/>
                </a:solidFill>
                <a:latin typeface="Calibri" panose="020F0502020204030204" pitchFamily="34" charset="0"/>
                <a:cs typeface="Arial" pitchFamily="34" charset="0"/>
              </a:rPr>
              <a:t>Previous Works</a:t>
            </a:r>
          </a:p>
          <a:p>
            <a:pPr marL="342900" indent="-342900">
              <a:lnSpc>
                <a:spcPct val="150000"/>
              </a:lnSpc>
              <a:buFont typeface="Wingdings" panose="05000000000000000000" pitchFamily="2" charset="2"/>
              <a:buChar char="§"/>
            </a:pPr>
            <a:r>
              <a:rPr lang="en-US" altLang="ko-KR" sz="2000" b="1" dirty="0">
                <a:solidFill>
                  <a:schemeClr val="accent4"/>
                </a:solidFill>
                <a:latin typeface="Calibri" panose="020F0502020204030204" pitchFamily="34" charset="0"/>
                <a:cs typeface="Arial" pitchFamily="34" charset="0"/>
              </a:rPr>
              <a:t>High-Level Architecture Diagram</a:t>
            </a:r>
          </a:p>
          <a:p>
            <a:pPr marL="342900" indent="-342900">
              <a:lnSpc>
                <a:spcPct val="150000"/>
              </a:lnSpc>
              <a:buFont typeface="Wingdings" panose="05000000000000000000" pitchFamily="2" charset="2"/>
              <a:buChar char="§"/>
            </a:pPr>
            <a:r>
              <a:rPr lang="en-US" altLang="ko-KR" sz="2000" b="1" dirty="0">
                <a:solidFill>
                  <a:schemeClr val="accent4"/>
                </a:solidFill>
                <a:latin typeface="Calibri" panose="020F0502020204030204" pitchFamily="34" charset="0"/>
                <a:cs typeface="Arial" pitchFamily="34" charset="0"/>
              </a:rPr>
              <a:t>Methodology</a:t>
            </a:r>
          </a:p>
          <a:p>
            <a:pPr marL="342900" indent="-342900">
              <a:lnSpc>
                <a:spcPct val="150000"/>
              </a:lnSpc>
              <a:buFont typeface="Wingdings" panose="05000000000000000000" pitchFamily="2" charset="2"/>
              <a:buChar char="§"/>
            </a:pPr>
            <a:r>
              <a:rPr lang="en-US" altLang="ko-KR" sz="2000" b="1" dirty="0">
                <a:solidFill>
                  <a:schemeClr val="accent4"/>
                </a:solidFill>
                <a:latin typeface="Calibri" panose="020F0502020204030204" pitchFamily="34" charset="0"/>
                <a:cs typeface="Arial" pitchFamily="34" charset="0"/>
              </a:rPr>
              <a:t>Testing</a:t>
            </a:r>
          </a:p>
          <a:p>
            <a:pPr marL="342900" indent="-342900">
              <a:lnSpc>
                <a:spcPct val="150000"/>
              </a:lnSpc>
              <a:buFont typeface="Wingdings" panose="05000000000000000000" pitchFamily="2" charset="2"/>
              <a:buChar char="§"/>
            </a:pPr>
            <a:r>
              <a:rPr lang="en-US" altLang="ko-KR" sz="2000" b="1" dirty="0">
                <a:solidFill>
                  <a:schemeClr val="accent4"/>
                </a:solidFill>
                <a:latin typeface="Calibri" panose="020F0502020204030204" pitchFamily="34" charset="0"/>
                <a:cs typeface="Arial" pitchFamily="34" charset="0"/>
              </a:rPr>
              <a:t>Research Findings</a:t>
            </a:r>
          </a:p>
          <a:p>
            <a:pPr marL="342900" indent="-342900">
              <a:lnSpc>
                <a:spcPct val="150000"/>
              </a:lnSpc>
              <a:buFont typeface="Wingdings" panose="05000000000000000000" pitchFamily="2" charset="2"/>
              <a:buChar char="§"/>
            </a:pPr>
            <a:r>
              <a:rPr lang="en-US" altLang="ko-KR" sz="2000" b="1" dirty="0">
                <a:solidFill>
                  <a:schemeClr val="accent4"/>
                </a:solidFill>
                <a:latin typeface="Calibri" panose="020F0502020204030204" pitchFamily="34" charset="0"/>
                <a:cs typeface="Arial" pitchFamily="34" charset="0"/>
              </a:rPr>
              <a:t>Contributions</a:t>
            </a:r>
          </a:p>
          <a:p>
            <a:pPr marL="342900" indent="-342900">
              <a:lnSpc>
                <a:spcPct val="150000"/>
              </a:lnSpc>
              <a:buFont typeface="Wingdings" panose="05000000000000000000" pitchFamily="2" charset="2"/>
              <a:buChar char="§"/>
            </a:pPr>
            <a:r>
              <a:rPr lang="en-US" altLang="ko-KR" sz="2000" b="1" dirty="0">
                <a:solidFill>
                  <a:schemeClr val="accent4"/>
                </a:solidFill>
                <a:latin typeface="Calibri" panose="020F0502020204030204" pitchFamily="34" charset="0"/>
                <a:cs typeface="Arial" pitchFamily="34" charset="0"/>
              </a:rPr>
              <a:t>Conclusion</a:t>
            </a:r>
          </a:p>
          <a:p>
            <a:pPr marL="342900" indent="-342900">
              <a:lnSpc>
                <a:spcPct val="150000"/>
              </a:lnSpc>
              <a:buFont typeface="Courier New" panose="02070309020205020404" pitchFamily="49" charset="0"/>
              <a:buChar char="o"/>
            </a:pPr>
            <a:endParaRPr lang="en-US" altLang="ko-KR" sz="2000" b="1" dirty="0">
              <a:cs typeface="Arial" pitchFamily="34" charset="0"/>
            </a:endParaRPr>
          </a:p>
          <a:p>
            <a:pPr marL="342900" indent="-342900">
              <a:lnSpc>
                <a:spcPct val="150000"/>
              </a:lnSpc>
              <a:buFont typeface="Courier New" panose="02070309020205020404" pitchFamily="49" charset="0"/>
              <a:buChar char="o"/>
            </a:pPr>
            <a:endParaRPr lang="en-US" altLang="ko-KR" sz="2000" b="1" dirty="0">
              <a:cs typeface="Arial" pitchFamily="34" charset="0"/>
            </a:endParaRPr>
          </a:p>
        </p:txBody>
      </p:sp>
      <p:pic>
        <p:nvPicPr>
          <p:cNvPr id="6" name="Picture 5" descr="A close up of a logo&#10;&#10;Description automatically generated">
            <a:extLst>
              <a:ext uri="{FF2B5EF4-FFF2-40B4-BE49-F238E27FC236}">
                <a16:creationId xmlns:a16="http://schemas.microsoft.com/office/drawing/2014/main" id="{2B782AAE-D593-4F63-9238-AA776659D170}"/>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5378984" y="59472"/>
            <a:ext cx="6845925" cy="6845925"/>
          </a:xfrm>
          <a:prstGeom prst="rect">
            <a:avLst/>
          </a:prstGeom>
          <a:ln>
            <a:noFill/>
          </a:ln>
          <a:effectLst>
            <a:softEdge rad="112500"/>
          </a:effectLst>
        </p:spPr>
      </p:pic>
      <p:pic>
        <p:nvPicPr>
          <p:cNvPr id="4" name="Picture 3">
            <a:extLst>
              <a:ext uri="{FF2B5EF4-FFF2-40B4-BE49-F238E27FC236}">
                <a16:creationId xmlns:a16="http://schemas.microsoft.com/office/drawing/2014/main" id="{7DCDCB73-DD9A-450F-9E43-C2EF1927E0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490" y="656201"/>
            <a:ext cx="1934675" cy="2025022"/>
          </a:xfrm>
          <a:prstGeom prst="rect">
            <a:avLst/>
          </a:prstGeom>
        </p:spPr>
      </p:pic>
    </p:spTree>
    <p:extLst>
      <p:ext uri="{BB962C8B-B14F-4D97-AF65-F5344CB8AC3E}">
        <p14:creationId xmlns:p14="http://schemas.microsoft.com/office/powerpoint/2010/main" val="10921995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4309C797-971C-4480-88D9-DC77B0815B6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0579" b="30579"/>
          <a:stretch>
            <a:fillRect/>
          </a:stretch>
        </p:blipFill>
        <p:spPr>
          <a:xfrm>
            <a:off x="0" y="-35510"/>
            <a:ext cx="12192000" cy="2664000"/>
          </a:xfrm>
        </p:spPr>
      </p:pic>
      <p:sp>
        <p:nvSpPr>
          <p:cNvPr id="5" name="직사각형 5">
            <a:extLst>
              <a:ext uri="{FF2B5EF4-FFF2-40B4-BE49-F238E27FC236}">
                <a16:creationId xmlns:a16="http://schemas.microsoft.com/office/drawing/2014/main" id="{9B12EB73-F04B-4CAA-BAC8-3F7549A6FD09}"/>
              </a:ext>
            </a:extLst>
          </p:cNvPr>
          <p:cNvSpPr/>
          <p:nvPr/>
        </p:nvSpPr>
        <p:spPr>
          <a:xfrm>
            <a:off x="226884" y="4601951"/>
            <a:ext cx="4166234" cy="1938992"/>
          </a:xfrm>
          <a:prstGeom prst="rect">
            <a:avLst/>
          </a:prstGeom>
        </p:spPr>
        <p:txBody>
          <a:bodyPr wrap="square">
            <a:spAutoFit/>
          </a:bodyPr>
          <a:lstStyle/>
          <a:p>
            <a:pPr algn="ctr"/>
            <a:r>
              <a:rPr lang="en-US" altLang="ko-KR" sz="2000" dirty="0"/>
              <a:t>AJNA -</a:t>
            </a:r>
          </a:p>
          <a:p>
            <a:pPr algn="ctr"/>
            <a:r>
              <a:rPr lang="en-US" altLang="ko-KR" sz="2000" dirty="0"/>
              <a:t>Intelligent Solution for Early Stage Prediction of</a:t>
            </a:r>
          </a:p>
          <a:p>
            <a:pPr algn="ctr"/>
            <a:r>
              <a:rPr lang="en-US" altLang="ko-KR" sz="2000" dirty="0"/>
              <a:t>Cardiovascular Disease Using Machine Learning</a:t>
            </a:r>
          </a:p>
          <a:p>
            <a:pPr algn="ctr"/>
            <a:r>
              <a:rPr lang="en-US" altLang="ko-KR" sz="2000" dirty="0"/>
              <a:t>and Multi-Agent Technology</a:t>
            </a:r>
          </a:p>
        </p:txBody>
      </p:sp>
      <p:sp>
        <p:nvSpPr>
          <p:cNvPr id="6" name="Rectangle 5">
            <a:extLst>
              <a:ext uri="{FF2B5EF4-FFF2-40B4-BE49-F238E27FC236}">
                <a16:creationId xmlns:a16="http://schemas.microsoft.com/office/drawing/2014/main" id="{B5CB40EE-856F-439D-9B72-930236BECFD5}"/>
              </a:ext>
            </a:extLst>
          </p:cNvPr>
          <p:cNvSpPr/>
          <p:nvPr/>
        </p:nvSpPr>
        <p:spPr>
          <a:xfrm>
            <a:off x="4667794" y="3013583"/>
            <a:ext cx="45719" cy="34205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F6CE75D-F0ED-46B7-AC80-37720E1ECAF8}"/>
              </a:ext>
            </a:extLst>
          </p:cNvPr>
          <p:cNvSpPr/>
          <p:nvPr/>
        </p:nvSpPr>
        <p:spPr>
          <a:xfrm>
            <a:off x="5924100" y="3897858"/>
            <a:ext cx="6444477" cy="1323439"/>
          </a:xfrm>
          <a:prstGeom prst="rect">
            <a:avLst/>
          </a:prstGeom>
        </p:spPr>
        <p:txBody>
          <a:bodyPr wrap="square">
            <a:spAutoFit/>
          </a:bodyPr>
          <a:lstStyle/>
          <a:p>
            <a:r>
              <a:rPr lang="en-US" altLang="ko-KR" sz="1600" b="1" dirty="0">
                <a:solidFill>
                  <a:schemeClr val="tx1">
                    <a:lumMod val="75000"/>
                    <a:lumOff val="25000"/>
                  </a:schemeClr>
                </a:solidFill>
              </a:rPr>
              <a:t>Supervised By</a:t>
            </a:r>
          </a:p>
          <a:p>
            <a:r>
              <a:rPr lang="en-US" altLang="ko-KR" sz="1600" b="1" dirty="0">
                <a:solidFill>
                  <a:schemeClr val="tx1">
                    <a:lumMod val="75000"/>
                    <a:lumOff val="25000"/>
                  </a:schemeClr>
                </a:solidFill>
              </a:rPr>
              <a:t>Achala </a:t>
            </a:r>
            <a:r>
              <a:rPr lang="en-US" altLang="ko-KR" sz="1600" b="1" dirty="0" err="1">
                <a:solidFill>
                  <a:schemeClr val="tx1">
                    <a:lumMod val="75000"/>
                    <a:lumOff val="25000"/>
                  </a:schemeClr>
                </a:solidFill>
              </a:rPr>
              <a:t>Chathuranga</a:t>
            </a:r>
            <a:r>
              <a:rPr lang="en-US" altLang="ko-KR" sz="1600" b="1" dirty="0">
                <a:solidFill>
                  <a:schemeClr val="tx1">
                    <a:lumMod val="75000"/>
                    <a:lumOff val="25000"/>
                  </a:schemeClr>
                </a:solidFill>
              </a:rPr>
              <a:t> </a:t>
            </a:r>
            <a:r>
              <a:rPr lang="en-US" altLang="ko-KR" sz="1600" b="1" dirty="0" err="1">
                <a:solidFill>
                  <a:schemeClr val="tx1">
                    <a:lumMod val="75000"/>
                    <a:lumOff val="25000"/>
                  </a:schemeClr>
                </a:solidFill>
              </a:rPr>
              <a:t>Aponso</a:t>
            </a:r>
            <a:endParaRPr lang="en-US" altLang="ko-KR" sz="1600" b="1" dirty="0">
              <a:solidFill>
                <a:schemeClr val="tx1">
                  <a:lumMod val="75000"/>
                  <a:lumOff val="25000"/>
                </a:schemeClr>
              </a:solidFill>
            </a:endParaRPr>
          </a:p>
          <a:p>
            <a:r>
              <a:rPr lang="en-US" altLang="ko-KR" sz="1600" dirty="0">
                <a:solidFill>
                  <a:schemeClr val="tx1">
                    <a:lumMod val="75000"/>
                    <a:lumOff val="25000"/>
                  </a:schemeClr>
                </a:solidFill>
              </a:rPr>
              <a:t>B.Eng. (Hon’s) Software Engineering, (University of Westminster, UK)</a:t>
            </a:r>
          </a:p>
          <a:p>
            <a:r>
              <a:rPr lang="en-US" altLang="ko-KR" sz="1600" dirty="0">
                <a:solidFill>
                  <a:schemeClr val="tx1">
                    <a:lumMod val="75000"/>
                    <a:lumOff val="25000"/>
                  </a:schemeClr>
                </a:solidFill>
              </a:rPr>
              <a:t>M.Sc. : Artificial Intelligence (University of Moratuwa, SL)</a:t>
            </a:r>
          </a:p>
          <a:p>
            <a:r>
              <a:rPr lang="en-US" altLang="ko-KR" sz="1600" dirty="0">
                <a:solidFill>
                  <a:schemeClr val="tx1">
                    <a:lumMod val="75000"/>
                    <a:lumOff val="25000"/>
                  </a:schemeClr>
                </a:solidFill>
              </a:rPr>
              <a:t>PhD : Multi-Agent Systems (Reading), (Monash University, AU)</a:t>
            </a:r>
            <a:endParaRPr lang="ko-KR" altLang="en-US" sz="1600" dirty="0">
              <a:solidFill>
                <a:schemeClr val="tx1">
                  <a:lumMod val="75000"/>
                  <a:lumOff val="25000"/>
                </a:schemeClr>
              </a:solidFill>
            </a:endParaRPr>
          </a:p>
        </p:txBody>
      </p:sp>
      <p:sp>
        <p:nvSpPr>
          <p:cNvPr id="13" name="Text Placeholder 27">
            <a:extLst>
              <a:ext uri="{FF2B5EF4-FFF2-40B4-BE49-F238E27FC236}">
                <a16:creationId xmlns:a16="http://schemas.microsoft.com/office/drawing/2014/main" id="{7D748DF4-F747-4160-923A-D01255962922}"/>
              </a:ext>
            </a:extLst>
          </p:cNvPr>
          <p:cNvSpPr txBox="1">
            <a:spLocks/>
          </p:cNvSpPr>
          <p:nvPr/>
        </p:nvSpPr>
        <p:spPr>
          <a:xfrm>
            <a:off x="5924100" y="3018956"/>
            <a:ext cx="5719452" cy="432048"/>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solidFill>
                  <a:schemeClr val="tx1">
                    <a:lumMod val="75000"/>
                    <a:lumOff val="25000"/>
                  </a:schemeClr>
                </a:solidFill>
              </a:rPr>
              <a:t>M.M.A. Gayan Samuditha</a:t>
            </a:r>
          </a:p>
        </p:txBody>
      </p:sp>
      <p:sp>
        <p:nvSpPr>
          <p:cNvPr id="14" name="직사각형 1">
            <a:extLst>
              <a:ext uri="{FF2B5EF4-FFF2-40B4-BE49-F238E27FC236}">
                <a16:creationId xmlns:a16="http://schemas.microsoft.com/office/drawing/2014/main" id="{340FA510-1236-492F-9E36-C54A8107DD30}"/>
              </a:ext>
            </a:extLst>
          </p:cNvPr>
          <p:cNvSpPr/>
          <p:nvPr/>
        </p:nvSpPr>
        <p:spPr>
          <a:xfrm>
            <a:off x="5924100" y="3369812"/>
            <a:ext cx="5719452" cy="307777"/>
          </a:xfrm>
          <a:prstGeom prst="rect">
            <a:avLst/>
          </a:prstGeom>
        </p:spPr>
        <p:txBody>
          <a:bodyPr wrap="square">
            <a:spAutoFit/>
          </a:bodyPr>
          <a:lstStyle/>
          <a:p>
            <a:r>
              <a:rPr lang="en-US" altLang="ko-KR" sz="1400" dirty="0">
                <a:solidFill>
                  <a:schemeClr val="tx1">
                    <a:lumMod val="75000"/>
                    <a:lumOff val="25000"/>
                  </a:schemeClr>
                </a:solidFill>
              </a:rPr>
              <a:t>B.Eng. (Hon’s) Software Engineering</a:t>
            </a:r>
            <a:endParaRPr lang="ko-KR" altLang="en-US" sz="1400" dirty="0">
              <a:solidFill>
                <a:schemeClr val="tx1">
                  <a:lumMod val="75000"/>
                  <a:lumOff val="25000"/>
                </a:schemeClr>
              </a:solidFill>
            </a:endParaRPr>
          </a:p>
        </p:txBody>
      </p:sp>
      <p:sp>
        <p:nvSpPr>
          <p:cNvPr id="15" name="Oval 14">
            <a:extLst>
              <a:ext uri="{FF2B5EF4-FFF2-40B4-BE49-F238E27FC236}">
                <a16:creationId xmlns:a16="http://schemas.microsoft.com/office/drawing/2014/main" id="{859F97B7-CF2E-49C8-B600-423428AF4DD6}"/>
              </a:ext>
            </a:extLst>
          </p:cNvPr>
          <p:cNvSpPr/>
          <p:nvPr/>
        </p:nvSpPr>
        <p:spPr>
          <a:xfrm>
            <a:off x="5004411" y="3856401"/>
            <a:ext cx="696686" cy="69668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5">
            <a:extLst>
              <a:ext uri="{FF2B5EF4-FFF2-40B4-BE49-F238E27FC236}">
                <a16:creationId xmlns:a16="http://schemas.microsoft.com/office/drawing/2014/main" id="{FDB0FFF3-248E-46C8-9AE3-C75A808CF107}"/>
              </a:ext>
            </a:extLst>
          </p:cNvPr>
          <p:cNvSpPr/>
          <p:nvPr/>
        </p:nvSpPr>
        <p:spPr>
          <a:xfrm flipH="1">
            <a:off x="5156913" y="4061211"/>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5" name="직사각형 5">
            <a:extLst>
              <a:ext uri="{FF2B5EF4-FFF2-40B4-BE49-F238E27FC236}">
                <a16:creationId xmlns:a16="http://schemas.microsoft.com/office/drawing/2014/main" id="{DECC6871-A2CD-4606-993D-57EE8FBD488F}"/>
              </a:ext>
            </a:extLst>
          </p:cNvPr>
          <p:cNvSpPr/>
          <p:nvPr/>
        </p:nvSpPr>
        <p:spPr>
          <a:xfrm>
            <a:off x="6838966" y="6434157"/>
            <a:ext cx="5126150" cy="369332"/>
          </a:xfrm>
          <a:prstGeom prst="rect">
            <a:avLst/>
          </a:prstGeom>
        </p:spPr>
        <p:txBody>
          <a:bodyPr wrap="square">
            <a:spAutoFit/>
          </a:bodyPr>
          <a:lstStyle/>
          <a:p>
            <a:pPr algn="just"/>
            <a:r>
              <a:rPr lang="en-US" b="1" u="sng" dirty="0">
                <a:solidFill>
                  <a:schemeClr val="accent4"/>
                </a:solidFill>
              </a:rPr>
              <a:t>Machine Learning &amp; Multi-Agent Systems</a:t>
            </a:r>
          </a:p>
        </p:txBody>
      </p:sp>
      <p:pic>
        <p:nvPicPr>
          <p:cNvPr id="21" name="Picture Placeholder 20" descr="A close up of a logo&#10;&#10;Description automatically generated">
            <a:extLst>
              <a:ext uri="{FF2B5EF4-FFF2-40B4-BE49-F238E27FC236}">
                <a16:creationId xmlns:a16="http://schemas.microsoft.com/office/drawing/2014/main" id="{57A03B6B-45EE-4D80-8384-53618332C28A}"/>
              </a:ext>
            </a:extLst>
          </p:cNvPr>
          <p:cNvPicPr>
            <a:picLocks noGrp="1" noChangeAspect="1"/>
          </p:cNvPicPr>
          <p:nvPr>
            <p:ph type="pic" sz="quarter" idx="42"/>
          </p:nvPr>
        </p:nvPicPr>
        <p:blipFill>
          <a:blip r:embed="rId3" cstate="print">
            <a:extLst>
              <a:ext uri="{28A0092B-C50C-407E-A947-70E740481C1C}">
                <a14:useLocalDpi xmlns:a14="http://schemas.microsoft.com/office/drawing/2010/main" val="0"/>
              </a:ext>
            </a:extLst>
          </a:blip>
          <a:srcRect/>
          <a:stretch>
            <a:fillRect/>
          </a:stretch>
        </p:blipFill>
        <p:spPr/>
      </p:pic>
      <p:grpSp>
        <p:nvGrpSpPr>
          <p:cNvPr id="28" name="Group 27">
            <a:extLst>
              <a:ext uri="{FF2B5EF4-FFF2-40B4-BE49-F238E27FC236}">
                <a16:creationId xmlns:a16="http://schemas.microsoft.com/office/drawing/2014/main" id="{6B21DA1D-83AC-4F76-B0CC-5DA7D4A47323}"/>
              </a:ext>
            </a:extLst>
          </p:cNvPr>
          <p:cNvGrpSpPr/>
          <p:nvPr/>
        </p:nvGrpSpPr>
        <p:grpSpPr>
          <a:xfrm>
            <a:off x="7603968" y="5284472"/>
            <a:ext cx="911192" cy="1014446"/>
            <a:chOff x="1244925" y="2303614"/>
            <a:chExt cx="1410352" cy="1695780"/>
          </a:xfrm>
        </p:grpSpPr>
        <p:sp>
          <p:nvSpPr>
            <p:cNvPr id="29" name="Graphic 2">
              <a:extLst>
                <a:ext uri="{FF2B5EF4-FFF2-40B4-BE49-F238E27FC236}">
                  <a16:creationId xmlns:a16="http://schemas.microsoft.com/office/drawing/2014/main" id="{5B43B181-8136-404A-9037-957F74E29A05}"/>
                </a:ext>
              </a:extLst>
            </p:cNvPr>
            <p:cNvSpPr/>
            <p:nvPr/>
          </p:nvSpPr>
          <p:spPr>
            <a:xfrm>
              <a:off x="1244925" y="2303614"/>
              <a:ext cx="1410352" cy="16957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accent1"/>
            </a:solidFill>
            <a:ln w="952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685885D6-7E0F-4BEF-A310-875E5A94247C}"/>
                </a:ext>
              </a:extLst>
            </p:cNvPr>
            <p:cNvGrpSpPr/>
            <p:nvPr/>
          </p:nvGrpSpPr>
          <p:grpSpPr>
            <a:xfrm>
              <a:off x="1684786" y="2516290"/>
              <a:ext cx="702035" cy="687994"/>
              <a:chOff x="1684786" y="2516290"/>
              <a:chExt cx="702035" cy="687994"/>
            </a:xfrm>
          </p:grpSpPr>
          <p:sp>
            <p:nvSpPr>
              <p:cNvPr id="31" name="Graphic 4">
                <a:extLst>
                  <a:ext uri="{FF2B5EF4-FFF2-40B4-BE49-F238E27FC236}">
                    <a16:creationId xmlns:a16="http://schemas.microsoft.com/office/drawing/2014/main" id="{0756BF19-D985-46C4-84D2-7134F7C0066E}"/>
                  </a:ext>
                </a:extLst>
              </p:cNvPr>
              <p:cNvSpPr/>
              <p:nvPr/>
            </p:nvSpPr>
            <p:spPr>
              <a:xfrm>
                <a:off x="1684786" y="2516290"/>
                <a:ext cx="702035" cy="68799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bg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E9D8581-E25A-4F26-B581-040B007D19BB}"/>
                  </a:ext>
                </a:extLst>
              </p:cNvPr>
              <p:cNvSpPr/>
              <p:nvPr/>
            </p:nvSpPr>
            <p:spPr>
              <a:xfrm>
                <a:off x="1855157" y="2765044"/>
                <a:ext cx="330249" cy="218182"/>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3" name="Group 32">
            <a:extLst>
              <a:ext uri="{FF2B5EF4-FFF2-40B4-BE49-F238E27FC236}">
                <a16:creationId xmlns:a16="http://schemas.microsoft.com/office/drawing/2014/main" id="{DB87F736-13B3-4E33-A9BC-DB473FA085A0}"/>
              </a:ext>
            </a:extLst>
          </p:cNvPr>
          <p:cNvGrpSpPr/>
          <p:nvPr/>
        </p:nvGrpSpPr>
        <p:grpSpPr>
          <a:xfrm>
            <a:off x="9871321" y="5195785"/>
            <a:ext cx="716478" cy="1191820"/>
            <a:chOff x="3832184" y="1890347"/>
            <a:chExt cx="2537664" cy="4226246"/>
          </a:xfrm>
        </p:grpSpPr>
        <p:grpSp>
          <p:nvGrpSpPr>
            <p:cNvPr id="34" name="Group 33">
              <a:extLst>
                <a:ext uri="{FF2B5EF4-FFF2-40B4-BE49-F238E27FC236}">
                  <a16:creationId xmlns:a16="http://schemas.microsoft.com/office/drawing/2014/main" id="{C5488ECB-A1E5-4B2B-BDC5-5259DC6FEB3F}"/>
                </a:ext>
              </a:extLst>
            </p:cNvPr>
            <p:cNvGrpSpPr/>
            <p:nvPr/>
          </p:nvGrpSpPr>
          <p:grpSpPr>
            <a:xfrm flipH="1">
              <a:off x="5217892" y="4482968"/>
              <a:ext cx="524487" cy="1633625"/>
              <a:chOff x="4327928" y="4494196"/>
              <a:chExt cx="619256" cy="1928803"/>
            </a:xfrm>
          </p:grpSpPr>
          <p:sp>
            <p:nvSpPr>
              <p:cNvPr id="68" name="Freeform: Shape 67">
                <a:extLst>
                  <a:ext uri="{FF2B5EF4-FFF2-40B4-BE49-F238E27FC236}">
                    <a16:creationId xmlns:a16="http://schemas.microsoft.com/office/drawing/2014/main" id="{42738919-B1AF-4E68-9BE6-70644F656F15}"/>
                  </a:ext>
                </a:extLst>
              </p:cNvPr>
              <p:cNvSpPr/>
              <p:nvPr/>
            </p:nvSpPr>
            <p:spPr>
              <a:xfrm>
                <a:off x="4327928" y="6164976"/>
                <a:ext cx="619256" cy="258023"/>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B29F17AA-C659-4F54-A21C-83A1FB7D433F}"/>
                  </a:ext>
                </a:extLst>
              </p:cNvPr>
              <p:cNvSpPr/>
              <p:nvPr/>
            </p:nvSpPr>
            <p:spPr>
              <a:xfrm rot="588051">
                <a:off x="4623839" y="4494196"/>
                <a:ext cx="217892" cy="768475"/>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7C46E36-15A0-44F4-AC4F-7E0B520967BD}"/>
                  </a:ext>
                </a:extLst>
              </p:cNvPr>
              <p:cNvSpPr/>
              <p:nvPr/>
            </p:nvSpPr>
            <p:spPr>
              <a:xfrm rot="20921205">
                <a:off x="4606985" y="5223974"/>
                <a:ext cx="217892" cy="844028"/>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030DAA3-099F-410D-A7EC-8D986C2B3AAD}"/>
                  </a:ext>
                </a:extLst>
              </p:cNvPr>
              <p:cNvSpPr/>
              <p:nvPr/>
            </p:nvSpPr>
            <p:spPr>
              <a:xfrm>
                <a:off x="4498455" y="5181431"/>
                <a:ext cx="290278" cy="258024"/>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D127EF4-5EFF-49BF-963E-90E6F6F524EE}"/>
                  </a:ext>
                </a:extLst>
              </p:cNvPr>
              <p:cNvSpPr/>
              <p:nvPr/>
            </p:nvSpPr>
            <p:spPr>
              <a:xfrm>
                <a:off x="4688096" y="6001129"/>
                <a:ext cx="231962" cy="206188"/>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grpSp>
        <p:grpSp>
          <p:nvGrpSpPr>
            <p:cNvPr id="35" name="Group 34">
              <a:extLst>
                <a:ext uri="{FF2B5EF4-FFF2-40B4-BE49-F238E27FC236}">
                  <a16:creationId xmlns:a16="http://schemas.microsoft.com/office/drawing/2014/main" id="{2BDABFDA-9A03-4610-8DAB-DB91F9AF5E34}"/>
                </a:ext>
              </a:extLst>
            </p:cNvPr>
            <p:cNvGrpSpPr/>
            <p:nvPr/>
          </p:nvGrpSpPr>
          <p:grpSpPr>
            <a:xfrm>
              <a:off x="4388356" y="4482968"/>
              <a:ext cx="524487" cy="1633625"/>
              <a:chOff x="4327928" y="4494196"/>
              <a:chExt cx="619256" cy="1928803"/>
            </a:xfrm>
          </p:grpSpPr>
          <p:sp>
            <p:nvSpPr>
              <p:cNvPr id="63" name="Freeform: Shape 62">
                <a:extLst>
                  <a:ext uri="{FF2B5EF4-FFF2-40B4-BE49-F238E27FC236}">
                    <a16:creationId xmlns:a16="http://schemas.microsoft.com/office/drawing/2014/main" id="{A514705B-39E8-4ED7-ADC9-66E15B65FC35}"/>
                  </a:ext>
                </a:extLst>
              </p:cNvPr>
              <p:cNvSpPr/>
              <p:nvPr/>
            </p:nvSpPr>
            <p:spPr>
              <a:xfrm>
                <a:off x="4327928" y="6164976"/>
                <a:ext cx="619256" cy="258023"/>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A51A323-AA29-4266-AF67-BB3113CC00AC}"/>
                  </a:ext>
                </a:extLst>
              </p:cNvPr>
              <p:cNvSpPr/>
              <p:nvPr/>
            </p:nvSpPr>
            <p:spPr>
              <a:xfrm rot="588051">
                <a:off x="4623839" y="4494196"/>
                <a:ext cx="217892" cy="768475"/>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14C41730-0D6F-4B9D-8D37-69F23FD8A552}"/>
                  </a:ext>
                </a:extLst>
              </p:cNvPr>
              <p:cNvSpPr/>
              <p:nvPr/>
            </p:nvSpPr>
            <p:spPr>
              <a:xfrm rot="20921205">
                <a:off x="4606985" y="5223974"/>
                <a:ext cx="217892" cy="844028"/>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0C32512-4D76-4885-9496-F9FB01A9C7EA}"/>
                  </a:ext>
                </a:extLst>
              </p:cNvPr>
              <p:cNvSpPr/>
              <p:nvPr/>
            </p:nvSpPr>
            <p:spPr>
              <a:xfrm>
                <a:off x="4498455" y="5181431"/>
                <a:ext cx="290278" cy="258024"/>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562DBDA-74A0-4392-A6F9-3CA3DBB1AAB5}"/>
                  </a:ext>
                </a:extLst>
              </p:cNvPr>
              <p:cNvSpPr/>
              <p:nvPr/>
            </p:nvSpPr>
            <p:spPr>
              <a:xfrm>
                <a:off x="4688096" y="6001129"/>
                <a:ext cx="231962" cy="206188"/>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6EAA1357-AD96-4F2D-8AAE-42A5FE8A017B}"/>
                </a:ext>
              </a:extLst>
            </p:cNvPr>
            <p:cNvGrpSpPr/>
            <p:nvPr/>
          </p:nvGrpSpPr>
          <p:grpSpPr>
            <a:xfrm>
              <a:off x="3832184" y="1890347"/>
              <a:ext cx="2537664" cy="2787165"/>
              <a:chOff x="5369718" y="2683668"/>
              <a:chExt cx="1452563" cy="1595377"/>
            </a:xfrm>
          </p:grpSpPr>
          <p:sp>
            <p:nvSpPr>
              <p:cNvPr id="37" name="Freeform: Shape 36">
                <a:extLst>
                  <a:ext uri="{FF2B5EF4-FFF2-40B4-BE49-F238E27FC236}">
                    <a16:creationId xmlns:a16="http://schemas.microsoft.com/office/drawing/2014/main" id="{B1F551CE-B956-4347-8043-EEE3A67AE9F0}"/>
                  </a:ext>
                </a:extLst>
              </p:cNvPr>
              <p:cNvSpPr/>
              <p:nvPr/>
            </p:nvSpPr>
            <p:spPr>
              <a:xfrm>
                <a:off x="6075509" y="4015008"/>
                <a:ext cx="264037" cy="264037"/>
              </a:xfrm>
              <a:custGeom>
                <a:avLst/>
                <a:gdLst>
                  <a:gd name="connsiteX0" fmla="*/ 7144 w 228600"/>
                  <a:gd name="connsiteY0" fmla="*/ 114776 h 228600"/>
                  <a:gd name="connsiteX1" fmla="*/ 114776 w 228600"/>
                  <a:gd name="connsiteY1" fmla="*/ 222409 h 228600"/>
                  <a:gd name="connsiteX2" fmla="*/ 222409 w 228600"/>
                  <a:gd name="connsiteY2" fmla="*/ 114776 h 228600"/>
                  <a:gd name="connsiteX3" fmla="*/ 114776 w 228600"/>
                  <a:gd name="connsiteY3" fmla="*/ 7144 h 228600"/>
                  <a:gd name="connsiteX4" fmla="*/ 7144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C4AC09F3-26A3-4C91-B089-AFBFBF7297D4}"/>
                  </a:ext>
                </a:extLst>
              </p:cNvPr>
              <p:cNvSpPr/>
              <p:nvPr/>
            </p:nvSpPr>
            <p:spPr>
              <a:xfrm>
                <a:off x="5820521" y="4015008"/>
                <a:ext cx="264037" cy="264037"/>
              </a:xfrm>
              <a:custGeom>
                <a:avLst/>
                <a:gdLst>
                  <a:gd name="connsiteX0" fmla="*/ 222409 w 228600"/>
                  <a:gd name="connsiteY0" fmla="*/ 114776 h 228600"/>
                  <a:gd name="connsiteX1" fmla="*/ 114776 w 228600"/>
                  <a:gd name="connsiteY1" fmla="*/ 222409 h 228600"/>
                  <a:gd name="connsiteX2" fmla="*/ 7144 w 228600"/>
                  <a:gd name="connsiteY2" fmla="*/ 114776 h 228600"/>
                  <a:gd name="connsiteX3" fmla="*/ 114776 w 228600"/>
                  <a:gd name="connsiteY3" fmla="*/ 7144 h 228600"/>
                  <a:gd name="connsiteX4" fmla="*/ 222409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DE82260-E001-4A93-A819-FA7F53E42795}"/>
                  </a:ext>
                </a:extLst>
              </p:cNvPr>
              <p:cNvSpPr/>
              <p:nvPr/>
            </p:nvSpPr>
            <p:spPr>
              <a:xfrm>
                <a:off x="5420716" y="3610451"/>
                <a:ext cx="333375" cy="285750"/>
              </a:xfrm>
              <a:custGeom>
                <a:avLst/>
                <a:gdLst>
                  <a:gd name="connsiteX0" fmla="*/ 299046 w 333375"/>
                  <a:gd name="connsiteY0" fmla="*/ 7144 h 285750"/>
                  <a:gd name="connsiteX1" fmla="*/ 42823 w 333375"/>
                  <a:gd name="connsiteY1" fmla="*/ 103346 h 285750"/>
                  <a:gd name="connsiteX2" fmla="*/ 12343 w 333375"/>
                  <a:gd name="connsiteY2" fmla="*/ 273844 h 285750"/>
                  <a:gd name="connsiteX3" fmla="*/ 80923 w 333375"/>
                  <a:gd name="connsiteY3" fmla="*/ 270034 h 285750"/>
                  <a:gd name="connsiteX4" fmla="*/ 80923 w 333375"/>
                  <a:gd name="connsiteY4" fmla="*/ 279559 h 285750"/>
                  <a:gd name="connsiteX5" fmla="*/ 97116 w 333375"/>
                  <a:gd name="connsiteY5" fmla="*/ 147161 h 285750"/>
                  <a:gd name="connsiteX6" fmla="*/ 298093 w 333375"/>
                  <a:gd name="connsiteY6" fmla="*/ 77629 h 285750"/>
                  <a:gd name="connsiteX7" fmla="*/ 333336 w 333375"/>
                  <a:gd name="connsiteY7" fmla="*/ 42386 h 285750"/>
                  <a:gd name="connsiteX8" fmla="*/ 299046 w 333375"/>
                  <a:gd name="connsiteY8" fmla="*/ 71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285750">
                    <a:moveTo>
                      <a:pt x="299046" y="7144"/>
                    </a:moveTo>
                    <a:cubicBezTo>
                      <a:pt x="162838" y="7144"/>
                      <a:pt x="96163" y="39529"/>
                      <a:pt x="42823" y="103346"/>
                    </a:cubicBezTo>
                    <a:cubicBezTo>
                      <a:pt x="-11469" y="169069"/>
                      <a:pt x="12343" y="270986"/>
                      <a:pt x="12343" y="273844"/>
                    </a:cubicBezTo>
                    <a:lnTo>
                      <a:pt x="80923" y="270034"/>
                    </a:lnTo>
                    <a:lnTo>
                      <a:pt x="80923" y="279559"/>
                    </a:lnTo>
                    <a:cubicBezTo>
                      <a:pt x="80923" y="277654"/>
                      <a:pt x="63778" y="186214"/>
                      <a:pt x="97116" y="147161"/>
                    </a:cubicBezTo>
                    <a:cubicBezTo>
                      <a:pt x="135216" y="101441"/>
                      <a:pt x="186651" y="77629"/>
                      <a:pt x="298093" y="77629"/>
                    </a:cubicBezTo>
                    <a:cubicBezTo>
                      <a:pt x="317143" y="77629"/>
                      <a:pt x="333336" y="62389"/>
                      <a:pt x="333336" y="42386"/>
                    </a:cubicBezTo>
                    <a:cubicBezTo>
                      <a:pt x="334288" y="22384"/>
                      <a:pt x="318096" y="7144"/>
                      <a:pt x="299046" y="7144"/>
                    </a:cubicBezTo>
                    <a:close/>
                  </a:path>
                </a:pathLst>
              </a:custGeom>
              <a:solidFill>
                <a:schemeClr val="accent5"/>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A238985-26F9-4874-B251-DF3C12062CD8}"/>
                  </a:ext>
                </a:extLst>
              </p:cNvPr>
              <p:cNvSpPr/>
              <p:nvPr/>
            </p:nvSpPr>
            <p:spPr>
              <a:xfrm>
                <a:off x="5426868" y="3847623"/>
                <a:ext cx="85725" cy="76200"/>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035A279-FDAC-4B6D-B57E-B922F6E651D2}"/>
                  </a:ext>
                </a:extLst>
              </p:cNvPr>
              <p:cNvSpPr/>
              <p:nvPr/>
            </p:nvSpPr>
            <p:spPr>
              <a:xfrm>
                <a:off x="5369718" y="3911100"/>
                <a:ext cx="209550" cy="171450"/>
              </a:xfrm>
              <a:custGeom>
                <a:avLst/>
                <a:gdLst>
                  <a:gd name="connsiteX0" fmla="*/ 203359 w 209550"/>
                  <a:gd name="connsiteY0" fmla="*/ 134167 h 171450"/>
                  <a:gd name="connsiteX1" fmla="*/ 203359 w 209550"/>
                  <a:gd name="connsiteY1" fmla="*/ 105592 h 171450"/>
                  <a:gd name="connsiteX2" fmla="*/ 95726 w 209550"/>
                  <a:gd name="connsiteY2" fmla="*/ 7485 h 171450"/>
                  <a:gd name="connsiteX3" fmla="*/ 7144 w 209550"/>
                  <a:gd name="connsiteY3" fmla="*/ 108450 h 171450"/>
                  <a:gd name="connsiteX4" fmla="*/ 7144 w 209550"/>
                  <a:gd name="connsiteY4" fmla="*/ 132263 h 171450"/>
                  <a:gd name="connsiteX5" fmla="*/ 39529 w 209550"/>
                  <a:gd name="connsiteY5" fmla="*/ 167505 h 171450"/>
                  <a:gd name="connsiteX6" fmla="*/ 74771 w 209550"/>
                  <a:gd name="connsiteY6" fmla="*/ 134167 h 171450"/>
                  <a:gd name="connsiteX7" fmla="*/ 74771 w 209550"/>
                  <a:gd name="connsiteY7" fmla="*/ 106545 h 171450"/>
                  <a:gd name="connsiteX8" fmla="*/ 99536 w 209550"/>
                  <a:gd name="connsiteY8" fmla="*/ 75112 h 171450"/>
                  <a:gd name="connsiteX9" fmla="*/ 135731 w 209550"/>
                  <a:gd name="connsiteY9" fmla="*/ 104640 h 171450"/>
                  <a:gd name="connsiteX10" fmla="*/ 135731 w 209550"/>
                  <a:gd name="connsiteY10" fmla="*/ 131310 h 171450"/>
                  <a:gd name="connsiteX11" fmla="*/ 163354 w 209550"/>
                  <a:gd name="connsiteY11" fmla="*/ 166553 h 171450"/>
                  <a:gd name="connsiteX12" fmla="*/ 203359 w 209550"/>
                  <a:gd name="connsiteY12" fmla="*/ 134167 h 171450"/>
                  <a:gd name="connsiteX13" fmla="*/ 123349 w 209550"/>
                  <a:gd name="connsiteY13" fmla="*/ 39870 h 171450"/>
                  <a:gd name="connsiteX14" fmla="*/ 103346 w 209550"/>
                  <a:gd name="connsiteY14" fmla="*/ 59872 h 171450"/>
                  <a:gd name="connsiteX15" fmla="*/ 83344 w 209550"/>
                  <a:gd name="connsiteY15" fmla="*/ 39870 h 171450"/>
                  <a:gd name="connsiteX16" fmla="*/ 103346 w 209550"/>
                  <a:gd name="connsiteY16" fmla="*/ 19867 h 171450"/>
                  <a:gd name="connsiteX17" fmla="*/ 123349 w 209550"/>
                  <a:gd name="connsiteY17" fmla="*/ 39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550" h="171450">
                    <a:moveTo>
                      <a:pt x="203359" y="134167"/>
                    </a:moveTo>
                    <a:lnTo>
                      <a:pt x="203359" y="105592"/>
                    </a:lnTo>
                    <a:cubicBezTo>
                      <a:pt x="203359" y="48442"/>
                      <a:pt x="153829" y="2722"/>
                      <a:pt x="95726" y="7485"/>
                    </a:cubicBezTo>
                    <a:cubicBezTo>
                      <a:pt x="45244" y="12247"/>
                      <a:pt x="7144" y="57015"/>
                      <a:pt x="7144" y="108450"/>
                    </a:cubicBezTo>
                    <a:lnTo>
                      <a:pt x="7144" y="132263"/>
                    </a:lnTo>
                    <a:cubicBezTo>
                      <a:pt x="7144" y="150360"/>
                      <a:pt x="20479" y="166553"/>
                      <a:pt x="39529" y="167505"/>
                    </a:cubicBezTo>
                    <a:cubicBezTo>
                      <a:pt x="58579" y="168458"/>
                      <a:pt x="74771" y="153217"/>
                      <a:pt x="74771" y="134167"/>
                    </a:cubicBezTo>
                    <a:lnTo>
                      <a:pt x="74771" y="106545"/>
                    </a:lnTo>
                    <a:cubicBezTo>
                      <a:pt x="74771" y="91305"/>
                      <a:pt x="84296" y="77970"/>
                      <a:pt x="99536" y="75112"/>
                    </a:cubicBezTo>
                    <a:cubicBezTo>
                      <a:pt x="118586" y="71303"/>
                      <a:pt x="135731" y="86542"/>
                      <a:pt x="135731" y="104640"/>
                    </a:cubicBezTo>
                    <a:lnTo>
                      <a:pt x="135731" y="131310"/>
                    </a:lnTo>
                    <a:cubicBezTo>
                      <a:pt x="135731" y="148455"/>
                      <a:pt x="147161" y="163695"/>
                      <a:pt x="163354" y="166553"/>
                    </a:cubicBezTo>
                    <a:cubicBezTo>
                      <a:pt x="185261" y="171315"/>
                      <a:pt x="203359" y="155122"/>
                      <a:pt x="203359" y="134167"/>
                    </a:cubicBezTo>
                    <a:close/>
                    <a:moveTo>
                      <a:pt x="123349" y="39870"/>
                    </a:moveTo>
                    <a:cubicBezTo>
                      <a:pt x="123349" y="51300"/>
                      <a:pt x="113824" y="59872"/>
                      <a:pt x="103346" y="59872"/>
                    </a:cubicBezTo>
                    <a:cubicBezTo>
                      <a:pt x="92869" y="59872"/>
                      <a:pt x="83344" y="50347"/>
                      <a:pt x="83344" y="39870"/>
                    </a:cubicBezTo>
                    <a:cubicBezTo>
                      <a:pt x="83344" y="28440"/>
                      <a:pt x="92869" y="19867"/>
                      <a:pt x="103346" y="19867"/>
                    </a:cubicBezTo>
                    <a:cubicBezTo>
                      <a:pt x="113824" y="19867"/>
                      <a:pt x="123349" y="28440"/>
                      <a:pt x="123349" y="39870"/>
                    </a:cubicBezTo>
                    <a:close/>
                  </a:path>
                </a:pathLst>
              </a:custGeom>
              <a:solidFill>
                <a:schemeClr val="accent5"/>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5C9FF7D-31BF-4873-A979-178F29DF9389}"/>
                  </a:ext>
                </a:extLst>
              </p:cNvPr>
              <p:cNvSpPr/>
              <p:nvPr/>
            </p:nvSpPr>
            <p:spPr>
              <a:xfrm>
                <a:off x="6389803" y="3429476"/>
                <a:ext cx="371475" cy="247650"/>
              </a:xfrm>
              <a:custGeom>
                <a:avLst/>
                <a:gdLst>
                  <a:gd name="connsiteX0" fmla="*/ 41476 w 371475"/>
                  <a:gd name="connsiteY0" fmla="*/ 245269 h 247650"/>
                  <a:gd name="connsiteX1" fmla="*/ 326274 w 371475"/>
                  <a:gd name="connsiteY1" fmla="*/ 149066 h 247650"/>
                  <a:gd name="connsiteX2" fmla="*/ 366279 w 371475"/>
                  <a:gd name="connsiteY2" fmla="*/ 7144 h 247650"/>
                  <a:gd name="connsiteX3" fmla="*/ 297699 w 371475"/>
                  <a:gd name="connsiteY3" fmla="*/ 20479 h 247650"/>
                  <a:gd name="connsiteX4" fmla="*/ 297699 w 371475"/>
                  <a:gd name="connsiteY4" fmla="*/ 20479 h 247650"/>
                  <a:gd name="connsiteX5" fmla="*/ 271981 w 371475"/>
                  <a:gd name="connsiteY5" fmla="*/ 105251 h 247650"/>
                  <a:gd name="connsiteX6" fmla="*/ 42429 w 371475"/>
                  <a:gd name="connsiteY6" fmla="*/ 174784 h 247650"/>
                  <a:gd name="connsiteX7" fmla="*/ 7186 w 371475"/>
                  <a:gd name="connsiteY7" fmla="*/ 210026 h 247650"/>
                  <a:gd name="connsiteX8" fmla="*/ 41476 w 371475"/>
                  <a:gd name="connsiteY8" fmla="*/ 24526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247650">
                    <a:moveTo>
                      <a:pt x="41476" y="245269"/>
                    </a:moveTo>
                    <a:cubicBezTo>
                      <a:pt x="177684" y="245269"/>
                      <a:pt x="272934" y="212884"/>
                      <a:pt x="326274" y="149066"/>
                    </a:cubicBezTo>
                    <a:cubicBezTo>
                      <a:pt x="380566" y="83344"/>
                      <a:pt x="366279" y="10001"/>
                      <a:pt x="366279" y="7144"/>
                    </a:cubicBezTo>
                    <a:lnTo>
                      <a:pt x="297699" y="20479"/>
                    </a:lnTo>
                    <a:lnTo>
                      <a:pt x="297699" y="20479"/>
                    </a:lnTo>
                    <a:cubicBezTo>
                      <a:pt x="297699" y="22384"/>
                      <a:pt x="305319" y="66199"/>
                      <a:pt x="271981" y="105251"/>
                    </a:cubicBezTo>
                    <a:cubicBezTo>
                      <a:pt x="233881" y="150971"/>
                      <a:pt x="153871" y="174784"/>
                      <a:pt x="42429" y="174784"/>
                    </a:cubicBezTo>
                    <a:cubicBezTo>
                      <a:pt x="23379" y="174784"/>
                      <a:pt x="7186" y="190024"/>
                      <a:pt x="7186" y="210026"/>
                    </a:cubicBezTo>
                    <a:cubicBezTo>
                      <a:pt x="6234" y="229076"/>
                      <a:pt x="21474" y="245269"/>
                      <a:pt x="41476" y="245269"/>
                    </a:cubicBezTo>
                    <a:close/>
                  </a:path>
                </a:pathLst>
              </a:custGeom>
              <a:solidFill>
                <a:schemeClr val="accent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FFF6411-B4D9-4440-A76D-CE1D357F8229}"/>
                  </a:ext>
                </a:extLst>
              </p:cNvPr>
              <p:cNvSpPr/>
              <p:nvPr/>
            </p:nvSpPr>
            <p:spPr>
              <a:xfrm>
                <a:off x="6677501" y="3390423"/>
                <a:ext cx="85725" cy="76200"/>
              </a:xfrm>
              <a:custGeom>
                <a:avLst/>
                <a:gdLst>
                  <a:gd name="connsiteX0" fmla="*/ 7144 w 85725"/>
                  <a:gd name="connsiteY0" fmla="*/ 21431 h 76200"/>
                  <a:gd name="connsiteX1" fmla="*/ 37624 w 85725"/>
                  <a:gd name="connsiteY1" fmla="*/ 7144 h 76200"/>
                  <a:gd name="connsiteX2" fmla="*/ 51911 w 85725"/>
                  <a:gd name="connsiteY2" fmla="*/ 7144 h 76200"/>
                  <a:gd name="connsiteX3" fmla="*/ 82391 w 85725"/>
                  <a:gd name="connsiteY3" fmla="*/ 21431 h 76200"/>
                  <a:gd name="connsiteX4" fmla="*/ 82391 w 85725"/>
                  <a:gd name="connsiteY4" fmla="*/ 60484 h 76200"/>
                  <a:gd name="connsiteX5" fmla="*/ 51911 w 85725"/>
                  <a:gd name="connsiteY5" fmla="*/ 74771 h 76200"/>
                  <a:gd name="connsiteX6" fmla="*/ 37624 w 85725"/>
                  <a:gd name="connsiteY6" fmla="*/ 74771 h 76200"/>
                  <a:gd name="connsiteX7" fmla="*/ 7144 w 85725"/>
                  <a:gd name="connsiteY7" fmla="*/ 60484 h 76200"/>
                  <a:gd name="connsiteX8" fmla="*/ 7144 w 85725"/>
                  <a:gd name="connsiteY8" fmla="*/ 2143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7144" y="21431"/>
                    </a:moveTo>
                    <a:cubicBezTo>
                      <a:pt x="7144" y="13811"/>
                      <a:pt x="20479" y="7144"/>
                      <a:pt x="37624" y="7144"/>
                    </a:cubicBezTo>
                    <a:lnTo>
                      <a:pt x="51911" y="7144"/>
                    </a:lnTo>
                    <a:cubicBezTo>
                      <a:pt x="68104" y="7144"/>
                      <a:pt x="82391" y="13811"/>
                      <a:pt x="82391" y="21431"/>
                    </a:cubicBezTo>
                    <a:lnTo>
                      <a:pt x="82391" y="60484"/>
                    </a:lnTo>
                    <a:cubicBezTo>
                      <a:pt x="82391" y="68104"/>
                      <a:pt x="69056" y="74771"/>
                      <a:pt x="51911" y="74771"/>
                    </a:cubicBezTo>
                    <a:lnTo>
                      <a:pt x="37624" y="74771"/>
                    </a:lnTo>
                    <a:cubicBezTo>
                      <a:pt x="21431" y="74771"/>
                      <a:pt x="7144" y="68104"/>
                      <a:pt x="7144" y="60484"/>
                    </a:cubicBezTo>
                    <a:lnTo>
                      <a:pt x="7144" y="21431"/>
                    </a:lnTo>
                    <a:close/>
                  </a:path>
                </a:pathLst>
              </a:custGeom>
              <a:solidFill>
                <a:schemeClr val="accent1"/>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A30544F-C83C-414F-B4C0-61BFFCD37701}"/>
                  </a:ext>
                </a:extLst>
              </p:cNvPr>
              <p:cNvSpPr/>
              <p:nvPr/>
            </p:nvSpPr>
            <p:spPr>
              <a:xfrm>
                <a:off x="6612731" y="3234171"/>
                <a:ext cx="209550" cy="171450"/>
              </a:xfrm>
              <a:custGeom>
                <a:avLst/>
                <a:gdLst>
                  <a:gd name="connsiteX0" fmla="*/ 7144 w 209550"/>
                  <a:gd name="connsiteY0" fmla="*/ 40524 h 171450"/>
                  <a:gd name="connsiteX1" fmla="*/ 7144 w 209550"/>
                  <a:gd name="connsiteY1" fmla="*/ 69099 h 171450"/>
                  <a:gd name="connsiteX2" fmla="*/ 114776 w 209550"/>
                  <a:gd name="connsiteY2" fmla="*/ 167206 h 171450"/>
                  <a:gd name="connsiteX3" fmla="*/ 203359 w 209550"/>
                  <a:gd name="connsiteY3" fmla="*/ 66241 h 171450"/>
                  <a:gd name="connsiteX4" fmla="*/ 203359 w 209550"/>
                  <a:gd name="connsiteY4" fmla="*/ 42429 h 171450"/>
                  <a:gd name="connsiteX5" fmla="*/ 170974 w 209550"/>
                  <a:gd name="connsiteY5" fmla="*/ 7186 h 171450"/>
                  <a:gd name="connsiteX6" fmla="*/ 135731 w 209550"/>
                  <a:gd name="connsiteY6" fmla="*/ 40524 h 171450"/>
                  <a:gd name="connsiteX7" fmla="*/ 135731 w 209550"/>
                  <a:gd name="connsiteY7" fmla="*/ 68146 h 171450"/>
                  <a:gd name="connsiteX8" fmla="*/ 110966 w 209550"/>
                  <a:gd name="connsiteY8" fmla="*/ 99579 h 171450"/>
                  <a:gd name="connsiteX9" fmla="*/ 74771 w 209550"/>
                  <a:gd name="connsiteY9" fmla="*/ 70051 h 171450"/>
                  <a:gd name="connsiteX10" fmla="*/ 74771 w 209550"/>
                  <a:gd name="connsiteY10" fmla="*/ 43381 h 171450"/>
                  <a:gd name="connsiteX11" fmla="*/ 47149 w 209550"/>
                  <a:gd name="connsiteY11" fmla="*/ 8139 h 171450"/>
                  <a:gd name="connsiteX12" fmla="*/ 7144 w 209550"/>
                  <a:gd name="connsiteY12" fmla="*/ 40524 h 171450"/>
                  <a:gd name="connsiteX13" fmla="*/ 87154 w 209550"/>
                  <a:gd name="connsiteY13" fmla="*/ 134821 h 171450"/>
                  <a:gd name="connsiteX14" fmla="*/ 107156 w 209550"/>
                  <a:gd name="connsiteY14" fmla="*/ 114819 h 171450"/>
                  <a:gd name="connsiteX15" fmla="*/ 127159 w 209550"/>
                  <a:gd name="connsiteY15" fmla="*/ 134821 h 171450"/>
                  <a:gd name="connsiteX16" fmla="*/ 107156 w 209550"/>
                  <a:gd name="connsiteY16" fmla="*/ 154824 h 171450"/>
                  <a:gd name="connsiteX17" fmla="*/ 87154 w 209550"/>
                  <a:gd name="connsiteY17" fmla="*/ 13482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550" h="171450">
                    <a:moveTo>
                      <a:pt x="7144" y="40524"/>
                    </a:moveTo>
                    <a:lnTo>
                      <a:pt x="7144" y="69099"/>
                    </a:lnTo>
                    <a:cubicBezTo>
                      <a:pt x="7144" y="126249"/>
                      <a:pt x="56674" y="171969"/>
                      <a:pt x="114776" y="167206"/>
                    </a:cubicBezTo>
                    <a:cubicBezTo>
                      <a:pt x="165259" y="162444"/>
                      <a:pt x="203359" y="117676"/>
                      <a:pt x="203359" y="66241"/>
                    </a:cubicBezTo>
                    <a:lnTo>
                      <a:pt x="203359" y="42429"/>
                    </a:lnTo>
                    <a:cubicBezTo>
                      <a:pt x="203359" y="24331"/>
                      <a:pt x="190024" y="8139"/>
                      <a:pt x="170974" y="7186"/>
                    </a:cubicBezTo>
                    <a:cubicBezTo>
                      <a:pt x="151924" y="6234"/>
                      <a:pt x="135731" y="21474"/>
                      <a:pt x="135731" y="40524"/>
                    </a:cubicBezTo>
                    <a:lnTo>
                      <a:pt x="135731" y="68146"/>
                    </a:lnTo>
                    <a:cubicBezTo>
                      <a:pt x="135731" y="83386"/>
                      <a:pt x="126206" y="96721"/>
                      <a:pt x="110966" y="99579"/>
                    </a:cubicBezTo>
                    <a:cubicBezTo>
                      <a:pt x="91916" y="103389"/>
                      <a:pt x="74771" y="88149"/>
                      <a:pt x="74771" y="70051"/>
                    </a:cubicBezTo>
                    <a:lnTo>
                      <a:pt x="74771" y="43381"/>
                    </a:lnTo>
                    <a:cubicBezTo>
                      <a:pt x="74771" y="26236"/>
                      <a:pt x="63341" y="10996"/>
                      <a:pt x="47149" y="8139"/>
                    </a:cubicBezTo>
                    <a:cubicBezTo>
                      <a:pt x="26194" y="3376"/>
                      <a:pt x="7144" y="19569"/>
                      <a:pt x="7144" y="40524"/>
                    </a:cubicBezTo>
                    <a:close/>
                    <a:moveTo>
                      <a:pt x="87154" y="134821"/>
                    </a:moveTo>
                    <a:cubicBezTo>
                      <a:pt x="87154" y="123391"/>
                      <a:pt x="96679" y="114819"/>
                      <a:pt x="107156" y="114819"/>
                    </a:cubicBezTo>
                    <a:cubicBezTo>
                      <a:pt x="117634" y="114819"/>
                      <a:pt x="127159" y="124344"/>
                      <a:pt x="127159" y="134821"/>
                    </a:cubicBezTo>
                    <a:cubicBezTo>
                      <a:pt x="127159" y="146251"/>
                      <a:pt x="117634" y="154824"/>
                      <a:pt x="107156" y="154824"/>
                    </a:cubicBezTo>
                    <a:cubicBezTo>
                      <a:pt x="96679" y="154824"/>
                      <a:pt x="87154" y="146251"/>
                      <a:pt x="87154" y="134821"/>
                    </a:cubicBezTo>
                    <a:close/>
                  </a:path>
                </a:pathLst>
              </a:custGeom>
              <a:solidFill>
                <a:schemeClr val="accent5"/>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42051B8-AF2E-4A8D-9C8C-F1B31AC3DF38}"/>
                  </a:ext>
                </a:extLst>
              </p:cNvPr>
              <p:cNvSpPr/>
              <p:nvPr/>
            </p:nvSpPr>
            <p:spPr>
              <a:xfrm>
                <a:off x="6213633" y="3518058"/>
                <a:ext cx="228600" cy="228600"/>
              </a:xfrm>
              <a:custGeom>
                <a:avLst/>
                <a:gdLst>
                  <a:gd name="connsiteX0" fmla="*/ 7144 w 228600"/>
                  <a:gd name="connsiteY0" fmla="*/ 114776 h 228600"/>
                  <a:gd name="connsiteX1" fmla="*/ 114776 w 228600"/>
                  <a:gd name="connsiteY1" fmla="*/ 222409 h 228600"/>
                  <a:gd name="connsiteX2" fmla="*/ 222409 w 228600"/>
                  <a:gd name="connsiteY2" fmla="*/ 114776 h 228600"/>
                  <a:gd name="connsiteX3" fmla="*/ 114776 w 228600"/>
                  <a:gd name="connsiteY3" fmla="*/ 7144 h 228600"/>
                  <a:gd name="connsiteX4" fmla="*/ 7144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AA967DC-9047-40DE-8E18-2985FE3B817E}"/>
                  </a:ext>
                </a:extLst>
              </p:cNvPr>
              <p:cNvSpPr/>
              <p:nvPr/>
            </p:nvSpPr>
            <p:spPr>
              <a:xfrm>
                <a:off x="5699283" y="3522821"/>
                <a:ext cx="228600" cy="228600"/>
              </a:xfrm>
              <a:custGeom>
                <a:avLst/>
                <a:gdLst>
                  <a:gd name="connsiteX0" fmla="*/ 222409 w 228600"/>
                  <a:gd name="connsiteY0" fmla="*/ 114776 h 228600"/>
                  <a:gd name="connsiteX1" fmla="*/ 114776 w 228600"/>
                  <a:gd name="connsiteY1" fmla="*/ 222409 h 228600"/>
                  <a:gd name="connsiteX2" fmla="*/ 7144 w 228600"/>
                  <a:gd name="connsiteY2" fmla="*/ 114776 h 228600"/>
                  <a:gd name="connsiteX3" fmla="*/ 114776 w 228600"/>
                  <a:gd name="connsiteY3" fmla="*/ 7144 h 228600"/>
                  <a:gd name="connsiteX4" fmla="*/ 222409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0E5D6BD-CB06-451C-9056-5C84822FD492}"/>
                  </a:ext>
                </a:extLst>
              </p:cNvPr>
              <p:cNvSpPr/>
              <p:nvPr/>
            </p:nvSpPr>
            <p:spPr>
              <a:xfrm>
                <a:off x="5790723" y="3423761"/>
                <a:ext cx="561975" cy="504825"/>
              </a:xfrm>
              <a:custGeom>
                <a:avLst/>
                <a:gdLst>
                  <a:gd name="connsiteX0" fmla="*/ 381476 w 561975"/>
                  <a:gd name="connsiteY0" fmla="*/ 7144 h 504825"/>
                  <a:gd name="connsiteX1" fmla="*/ 381476 w 561975"/>
                  <a:gd name="connsiteY1" fmla="*/ 7144 h 504825"/>
                  <a:gd name="connsiteX2" fmla="*/ 183356 w 561975"/>
                  <a:gd name="connsiteY2" fmla="*/ 7144 h 504825"/>
                  <a:gd name="connsiteX3" fmla="*/ 183356 w 561975"/>
                  <a:gd name="connsiteY3" fmla="*/ 7144 h 504825"/>
                  <a:gd name="connsiteX4" fmla="*/ 7144 w 561975"/>
                  <a:gd name="connsiteY4" fmla="*/ 255746 h 504825"/>
                  <a:gd name="connsiteX5" fmla="*/ 7144 w 561975"/>
                  <a:gd name="connsiteY5" fmla="*/ 504349 h 504825"/>
                  <a:gd name="connsiteX6" fmla="*/ 200501 w 561975"/>
                  <a:gd name="connsiteY6" fmla="*/ 504349 h 504825"/>
                  <a:gd name="connsiteX7" fmla="*/ 363379 w 561975"/>
                  <a:gd name="connsiteY7" fmla="*/ 504349 h 504825"/>
                  <a:gd name="connsiteX8" fmla="*/ 557689 w 561975"/>
                  <a:gd name="connsiteY8" fmla="*/ 504349 h 504825"/>
                  <a:gd name="connsiteX9" fmla="*/ 557689 w 561975"/>
                  <a:gd name="connsiteY9" fmla="*/ 255746 h 504825"/>
                  <a:gd name="connsiteX10" fmla="*/ 381476 w 561975"/>
                  <a:gd name="connsiteY10" fmla="*/ 71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975" h="504825">
                    <a:moveTo>
                      <a:pt x="381476" y="7144"/>
                    </a:moveTo>
                    <a:lnTo>
                      <a:pt x="381476" y="7144"/>
                    </a:lnTo>
                    <a:lnTo>
                      <a:pt x="183356" y="7144"/>
                    </a:lnTo>
                    <a:lnTo>
                      <a:pt x="183356" y="7144"/>
                    </a:lnTo>
                    <a:cubicBezTo>
                      <a:pt x="86201" y="9049"/>
                      <a:pt x="7144" y="119539"/>
                      <a:pt x="7144" y="255746"/>
                    </a:cubicBezTo>
                    <a:lnTo>
                      <a:pt x="7144" y="504349"/>
                    </a:lnTo>
                    <a:lnTo>
                      <a:pt x="200501" y="504349"/>
                    </a:lnTo>
                    <a:lnTo>
                      <a:pt x="363379" y="504349"/>
                    </a:lnTo>
                    <a:lnTo>
                      <a:pt x="557689" y="504349"/>
                    </a:lnTo>
                    <a:lnTo>
                      <a:pt x="557689" y="255746"/>
                    </a:lnTo>
                    <a:cubicBezTo>
                      <a:pt x="557689" y="119539"/>
                      <a:pt x="478631" y="9049"/>
                      <a:pt x="381476" y="7144"/>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90440C9-8611-425B-84A1-0E5E7B0C81B6}"/>
                  </a:ext>
                </a:extLst>
              </p:cNvPr>
              <p:cNvSpPr/>
              <p:nvPr/>
            </p:nvSpPr>
            <p:spPr>
              <a:xfrm>
                <a:off x="5790723" y="3661886"/>
                <a:ext cx="561975" cy="504825"/>
              </a:xfrm>
              <a:custGeom>
                <a:avLst/>
                <a:gdLst>
                  <a:gd name="connsiteX0" fmla="*/ 352901 w 561975"/>
                  <a:gd name="connsiteY0" fmla="*/ 504349 h 504825"/>
                  <a:gd name="connsiteX1" fmla="*/ 381476 w 561975"/>
                  <a:gd name="connsiteY1" fmla="*/ 504349 h 504825"/>
                  <a:gd name="connsiteX2" fmla="*/ 221456 w 561975"/>
                  <a:gd name="connsiteY2" fmla="*/ 504349 h 504825"/>
                  <a:gd name="connsiteX3" fmla="*/ 211931 w 561975"/>
                  <a:gd name="connsiteY3" fmla="*/ 504349 h 504825"/>
                  <a:gd name="connsiteX4" fmla="*/ 7144 w 561975"/>
                  <a:gd name="connsiteY4" fmla="*/ 255746 h 504825"/>
                  <a:gd name="connsiteX5" fmla="*/ 7144 w 561975"/>
                  <a:gd name="connsiteY5" fmla="*/ 7144 h 504825"/>
                  <a:gd name="connsiteX6" fmla="*/ 200501 w 561975"/>
                  <a:gd name="connsiteY6" fmla="*/ 7144 h 504825"/>
                  <a:gd name="connsiteX7" fmla="*/ 363379 w 561975"/>
                  <a:gd name="connsiteY7" fmla="*/ 7144 h 504825"/>
                  <a:gd name="connsiteX8" fmla="*/ 557689 w 561975"/>
                  <a:gd name="connsiteY8" fmla="*/ 7144 h 504825"/>
                  <a:gd name="connsiteX9" fmla="*/ 557689 w 561975"/>
                  <a:gd name="connsiteY9" fmla="*/ 255746 h 504825"/>
                  <a:gd name="connsiteX10" fmla="*/ 352901 w 561975"/>
                  <a:gd name="connsiteY10" fmla="*/ 504349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975" h="504825">
                    <a:moveTo>
                      <a:pt x="352901" y="504349"/>
                    </a:moveTo>
                    <a:lnTo>
                      <a:pt x="381476" y="504349"/>
                    </a:lnTo>
                    <a:lnTo>
                      <a:pt x="221456" y="504349"/>
                    </a:lnTo>
                    <a:lnTo>
                      <a:pt x="211931" y="504349"/>
                    </a:lnTo>
                    <a:cubicBezTo>
                      <a:pt x="114776" y="502444"/>
                      <a:pt x="7144" y="391954"/>
                      <a:pt x="7144" y="255746"/>
                    </a:cubicBezTo>
                    <a:lnTo>
                      <a:pt x="7144" y="7144"/>
                    </a:lnTo>
                    <a:lnTo>
                      <a:pt x="200501" y="7144"/>
                    </a:lnTo>
                    <a:lnTo>
                      <a:pt x="363379" y="7144"/>
                    </a:lnTo>
                    <a:lnTo>
                      <a:pt x="557689" y="7144"/>
                    </a:lnTo>
                    <a:lnTo>
                      <a:pt x="557689" y="255746"/>
                    </a:lnTo>
                    <a:cubicBezTo>
                      <a:pt x="557689" y="391954"/>
                      <a:pt x="450056" y="502444"/>
                      <a:pt x="352901" y="504349"/>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EDE42E1-C0C8-48D0-9145-E233478C5E26}"/>
                  </a:ext>
                </a:extLst>
              </p:cNvPr>
              <p:cNvSpPr/>
              <p:nvPr/>
            </p:nvSpPr>
            <p:spPr>
              <a:xfrm>
                <a:off x="6311741" y="3046571"/>
                <a:ext cx="152400" cy="228600"/>
              </a:xfrm>
              <a:custGeom>
                <a:avLst/>
                <a:gdLst>
                  <a:gd name="connsiteX0" fmla="*/ 148114 w 152400"/>
                  <a:gd name="connsiteY0" fmla="*/ 155734 h 228600"/>
                  <a:gd name="connsiteX1" fmla="*/ 77629 w 152400"/>
                  <a:gd name="connsiteY1" fmla="*/ 226219 h 228600"/>
                  <a:gd name="connsiteX2" fmla="*/ 77629 w 152400"/>
                  <a:gd name="connsiteY2" fmla="*/ 226219 h 228600"/>
                  <a:gd name="connsiteX3" fmla="*/ 7144 w 152400"/>
                  <a:gd name="connsiteY3" fmla="*/ 155734 h 228600"/>
                  <a:gd name="connsiteX4" fmla="*/ 7144 w 152400"/>
                  <a:gd name="connsiteY4" fmla="*/ 77629 h 228600"/>
                  <a:gd name="connsiteX5" fmla="*/ 77629 w 152400"/>
                  <a:gd name="connsiteY5" fmla="*/ 7144 h 228600"/>
                  <a:gd name="connsiteX6" fmla="*/ 77629 w 152400"/>
                  <a:gd name="connsiteY6" fmla="*/ 7144 h 228600"/>
                  <a:gd name="connsiteX7" fmla="*/ 148114 w 152400"/>
                  <a:gd name="connsiteY7" fmla="*/ 77629 h 228600"/>
                  <a:gd name="connsiteX8" fmla="*/ 148114 w 152400"/>
                  <a:gd name="connsiteY8" fmla="*/ 15573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2286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5C719EE-44DA-48A9-ABA5-D5A3E910983C}"/>
                  </a:ext>
                </a:extLst>
              </p:cNvPr>
              <p:cNvSpPr/>
              <p:nvPr/>
            </p:nvSpPr>
            <p:spPr>
              <a:xfrm>
                <a:off x="5679281" y="3046571"/>
                <a:ext cx="152400" cy="228600"/>
              </a:xfrm>
              <a:custGeom>
                <a:avLst/>
                <a:gdLst>
                  <a:gd name="connsiteX0" fmla="*/ 148114 w 152400"/>
                  <a:gd name="connsiteY0" fmla="*/ 155734 h 228600"/>
                  <a:gd name="connsiteX1" fmla="*/ 77629 w 152400"/>
                  <a:gd name="connsiteY1" fmla="*/ 226219 h 228600"/>
                  <a:gd name="connsiteX2" fmla="*/ 77629 w 152400"/>
                  <a:gd name="connsiteY2" fmla="*/ 226219 h 228600"/>
                  <a:gd name="connsiteX3" fmla="*/ 7144 w 152400"/>
                  <a:gd name="connsiteY3" fmla="*/ 155734 h 228600"/>
                  <a:gd name="connsiteX4" fmla="*/ 7144 w 152400"/>
                  <a:gd name="connsiteY4" fmla="*/ 77629 h 228600"/>
                  <a:gd name="connsiteX5" fmla="*/ 77629 w 152400"/>
                  <a:gd name="connsiteY5" fmla="*/ 7144 h 228600"/>
                  <a:gd name="connsiteX6" fmla="*/ 77629 w 152400"/>
                  <a:gd name="connsiteY6" fmla="*/ 7144 h 228600"/>
                  <a:gd name="connsiteX7" fmla="*/ 148114 w 152400"/>
                  <a:gd name="connsiteY7" fmla="*/ 77629 h 228600"/>
                  <a:gd name="connsiteX8" fmla="*/ 148114 w 152400"/>
                  <a:gd name="connsiteY8" fmla="*/ 15573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2286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9379563D-BFDC-4AC1-95F1-5DE10F19A120}"/>
                  </a:ext>
                </a:extLst>
              </p:cNvPr>
              <p:cNvSpPr/>
              <p:nvPr/>
            </p:nvSpPr>
            <p:spPr>
              <a:xfrm>
                <a:off x="5749766" y="2922746"/>
                <a:ext cx="638175" cy="466725"/>
              </a:xfrm>
              <a:custGeom>
                <a:avLst/>
                <a:gdLst>
                  <a:gd name="connsiteX0" fmla="*/ 639604 w 638175"/>
                  <a:gd name="connsiteY0" fmla="*/ 273844 h 466725"/>
                  <a:gd name="connsiteX1" fmla="*/ 451009 w 638175"/>
                  <a:gd name="connsiteY1" fmla="*/ 462439 h 466725"/>
                  <a:gd name="connsiteX2" fmla="*/ 195739 w 638175"/>
                  <a:gd name="connsiteY2" fmla="*/ 462439 h 466725"/>
                  <a:gd name="connsiteX3" fmla="*/ 7144 w 638175"/>
                  <a:gd name="connsiteY3" fmla="*/ 273844 h 466725"/>
                  <a:gd name="connsiteX4" fmla="*/ 7144 w 638175"/>
                  <a:gd name="connsiteY4" fmla="*/ 195739 h 466725"/>
                  <a:gd name="connsiteX5" fmla="*/ 195739 w 638175"/>
                  <a:gd name="connsiteY5" fmla="*/ 7144 h 466725"/>
                  <a:gd name="connsiteX6" fmla="*/ 451009 w 638175"/>
                  <a:gd name="connsiteY6" fmla="*/ 7144 h 466725"/>
                  <a:gd name="connsiteX7" fmla="*/ 639604 w 638175"/>
                  <a:gd name="connsiteY7" fmla="*/ 195739 h 466725"/>
                  <a:gd name="connsiteX8" fmla="*/ 639604 w 638175"/>
                  <a:gd name="connsiteY8" fmla="*/ 273844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66725">
                    <a:moveTo>
                      <a:pt x="639604" y="273844"/>
                    </a:moveTo>
                    <a:cubicBezTo>
                      <a:pt x="639604" y="377666"/>
                      <a:pt x="554831" y="462439"/>
                      <a:pt x="451009" y="462439"/>
                    </a:cubicBezTo>
                    <a:lnTo>
                      <a:pt x="195739" y="462439"/>
                    </a:lnTo>
                    <a:cubicBezTo>
                      <a:pt x="91916" y="462439"/>
                      <a:pt x="7144" y="377666"/>
                      <a:pt x="7144" y="273844"/>
                    </a:cubicBezTo>
                    <a:lnTo>
                      <a:pt x="7144" y="195739"/>
                    </a:lnTo>
                    <a:cubicBezTo>
                      <a:pt x="7144" y="91916"/>
                      <a:pt x="91916" y="7144"/>
                      <a:pt x="195739" y="7144"/>
                    </a:cubicBezTo>
                    <a:lnTo>
                      <a:pt x="451009" y="7144"/>
                    </a:lnTo>
                    <a:cubicBezTo>
                      <a:pt x="554831" y="7144"/>
                      <a:pt x="639604" y="91916"/>
                      <a:pt x="639604" y="195739"/>
                    </a:cubicBezTo>
                    <a:lnTo>
                      <a:pt x="639604" y="273844"/>
                    </a:ln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5F8FBC7-76D6-4F7D-8A78-4A74867E1CE3}"/>
                  </a:ext>
                </a:extLst>
              </p:cNvPr>
              <p:cNvSpPr/>
              <p:nvPr/>
            </p:nvSpPr>
            <p:spPr>
              <a:xfrm>
                <a:off x="5949791" y="2833211"/>
                <a:ext cx="228600" cy="95250"/>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0779239-5E38-4442-933D-28C6A59FA34F}"/>
                  </a:ext>
                </a:extLst>
              </p:cNvPr>
              <p:cNvSpPr/>
              <p:nvPr/>
            </p:nvSpPr>
            <p:spPr>
              <a:xfrm>
                <a:off x="6037355" y="2683668"/>
                <a:ext cx="57150" cy="190500"/>
              </a:xfrm>
              <a:custGeom>
                <a:avLst/>
                <a:gdLst>
                  <a:gd name="connsiteX0" fmla="*/ 21497 w 57150"/>
                  <a:gd name="connsiteY0" fmla="*/ 35719 h 190500"/>
                  <a:gd name="connsiteX1" fmla="*/ 7209 w 57150"/>
                  <a:gd name="connsiteY1" fmla="*/ 158591 h 190500"/>
                  <a:gd name="connsiteX2" fmla="*/ 28164 w 57150"/>
                  <a:gd name="connsiteY2" fmla="*/ 189071 h 190500"/>
                  <a:gd name="connsiteX3" fmla="*/ 50072 w 57150"/>
                  <a:gd name="connsiteY3" fmla="*/ 159544 h 190500"/>
                  <a:gd name="connsiteX4" fmla="*/ 43404 w 57150"/>
                  <a:gd name="connsiteY4" fmla="*/ 37624 h 190500"/>
                  <a:gd name="connsiteX5" fmla="*/ 33879 w 57150"/>
                  <a:gd name="connsiteY5" fmla="*/ 7144 h 190500"/>
                  <a:gd name="connsiteX6" fmla="*/ 21497 w 57150"/>
                  <a:gd name="connsiteY6" fmla="*/ 357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90500">
                    <a:moveTo>
                      <a:pt x="21497" y="35719"/>
                    </a:moveTo>
                    <a:lnTo>
                      <a:pt x="7209" y="158591"/>
                    </a:lnTo>
                    <a:cubicBezTo>
                      <a:pt x="6257" y="174784"/>
                      <a:pt x="15782" y="189071"/>
                      <a:pt x="28164" y="189071"/>
                    </a:cubicBezTo>
                    <a:cubicBezTo>
                      <a:pt x="39594" y="189071"/>
                      <a:pt x="50072" y="176689"/>
                      <a:pt x="50072" y="159544"/>
                    </a:cubicBezTo>
                    <a:lnTo>
                      <a:pt x="43404" y="37624"/>
                    </a:lnTo>
                    <a:cubicBezTo>
                      <a:pt x="44357" y="21431"/>
                      <a:pt x="45309" y="7144"/>
                      <a:pt x="33879" y="7144"/>
                    </a:cubicBezTo>
                    <a:cubicBezTo>
                      <a:pt x="21497" y="7144"/>
                      <a:pt x="22449" y="19526"/>
                      <a:pt x="21497" y="35719"/>
                    </a:cubicBezTo>
                    <a:close/>
                  </a:path>
                </a:pathLst>
              </a:custGeom>
              <a:solidFill>
                <a:schemeClr val="accent5"/>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85FCFDD-75EE-4805-A5DE-CABC5D0D37F6}"/>
                  </a:ext>
                </a:extLst>
              </p:cNvPr>
              <p:cNvSpPr/>
              <p:nvPr/>
            </p:nvSpPr>
            <p:spPr>
              <a:xfrm>
                <a:off x="5975508"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AA509EA-FDD1-4273-8F25-FFBF7888732F}"/>
                  </a:ext>
                </a:extLst>
              </p:cNvPr>
              <p:cNvSpPr/>
              <p:nvPr/>
            </p:nvSpPr>
            <p:spPr>
              <a:xfrm>
                <a:off x="6029801"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6F54D4D-8D32-498E-A061-169ED26C6836}"/>
                  </a:ext>
                </a:extLst>
              </p:cNvPr>
              <p:cNvSpPr/>
              <p:nvPr/>
            </p:nvSpPr>
            <p:spPr>
              <a:xfrm>
                <a:off x="6081236"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09EB61-CF4F-4EA7-BEFD-A53C62888A23}"/>
                  </a:ext>
                </a:extLst>
              </p:cNvPr>
              <p:cNvSpPr/>
              <p:nvPr/>
            </p:nvSpPr>
            <p:spPr>
              <a:xfrm>
                <a:off x="6135528"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78BFDAA-C2B2-4D48-B25C-569F326ABABE}"/>
                  </a:ext>
                </a:extLst>
              </p:cNvPr>
              <p:cNvSpPr/>
              <p:nvPr/>
            </p:nvSpPr>
            <p:spPr>
              <a:xfrm>
                <a:off x="5829776" y="3046571"/>
                <a:ext cx="485775" cy="161925"/>
              </a:xfrm>
              <a:custGeom>
                <a:avLst/>
                <a:gdLst>
                  <a:gd name="connsiteX0" fmla="*/ 401479 w 485775"/>
                  <a:gd name="connsiteY0" fmla="*/ 7144 h 161925"/>
                  <a:gd name="connsiteX1" fmla="*/ 84296 w 485775"/>
                  <a:gd name="connsiteY1" fmla="*/ 7144 h 161925"/>
                  <a:gd name="connsiteX2" fmla="*/ 7144 w 485775"/>
                  <a:gd name="connsiteY2" fmla="*/ 84296 h 161925"/>
                  <a:gd name="connsiteX3" fmla="*/ 84296 w 485775"/>
                  <a:gd name="connsiteY3" fmla="*/ 161449 h 161925"/>
                  <a:gd name="connsiteX4" fmla="*/ 401479 w 485775"/>
                  <a:gd name="connsiteY4" fmla="*/ 161449 h 161925"/>
                  <a:gd name="connsiteX5" fmla="*/ 478631 w 485775"/>
                  <a:gd name="connsiteY5" fmla="*/ 84296 h 161925"/>
                  <a:gd name="connsiteX6" fmla="*/ 401479 w 485775"/>
                  <a:gd name="connsiteY6" fmla="*/ 7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161925">
                    <a:moveTo>
                      <a:pt x="401479" y="7144"/>
                    </a:moveTo>
                    <a:lnTo>
                      <a:pt x="84296" y="7144"/>
                    </a:lnTo>
                    <a:cubicBezTo>
                      <a:pt x="41434" y="7144"/>
                      <a:pt x="7144" y="41434"/>
                      <a:pt x="7144" y="84296"/>
                    </a:cubicBezTo>
                    <a:cubicBezTo>
                      <a:pt x="7144" y="127159"/>
                      <a:pt x="41434" y="161449"/>
                      <a:pt x="84296" y="161449"/>
                    </a:cubicBezTo>
                    <a:lnTo>
                      <a:pt x="401479" y="161449"/>
                    </a:lnTo>
                    <a:cubicBezTo>
                      <a:pt x="444341" y="161449"/>
                      <a:pt x="478631" y="127159"/>
                      <a:pt x="478631" y="84296"/>
                    </a:cubicBezTo>
                    <a:cubicBezTo>
                      <a:pt x="478631" y="41434"/>
                      <a:pt x="444341" y="7144"/>
                      <a:pt x="401479" y="7144"/>
                    </a:cubicBezTo>
                    <a:close/>
                  </a:path>
                </a:pathLst>
              </a:custGeom>
              <a:solidFill>
                <a:schemeClr val="accent5"/>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D21562B-2CBC-41D3-88C5-56CBC6EE2834}"/>
                  </a:ext>
                </a:extLst>
              </p:cNvPr>
              <p:cNvSpPr/>
              <p:nvPr/>
            </p:nvSpPr>
            <p:spPr>
              <a:xfrm>
                <a:off x="5923121" y="309038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CC3CACD-31D6-4EC0-BCFE-49221307D5A8}"/>
                  </a:ext>
                </a:extLst>
              </p:cNvPr>
              <p:cNvSpPr/>
              <p:nvPr/>
            </p:nvSpPr>
            <p:spPr>
              <a:xfrm>
                <a:off x="6164103" y="309038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2E358CF-F46E-4E8E-B3BC-C2A30069CBE4}"/>
                  </a:ext>
                </a:extLst>
              </p:cNvPr>
              <p:cNvSpPr/>
              <p:nvPr/>
            </p:nvSpPr>
            <p:spPr>
              <a:xfrm>
                <a:off x="5936456" y="3367563"/>
                <a:ext cx="276225" cy="66675"/>
              </a:xfrm>
              <a:custGeom>
                <a:avLst/>
                <a:gdLst>
                  <a:gd name="connsiteX0" fmla="*/ 273844 w 276225"/>
                  <a:gd name="connsiteY0" fmla="*/ 35719 h 66675"/>
                  <a:gd name="connsiteX1" fmla="*/ 245269 w 276225"/>
                  <a:gd name="connsiteY1" fmla="*/ 64294 h 66675"/>
                  <a:gd name="connsiteX2" fmla="*/ 35719 w 276225"/>
                  <a:gd name="connsiteY2" fmla="*/ 64294 h 66675"/>
                  <a:gd name="connsiteX3" fmla="*/ 7144 w 276225"/>
                  <a:gd name="connsiteY3" fmla="*/ 35719 h 66675"/>
                  <a:gd name="connsiteX4" fmla="*/ 7144 w 276225"/>
                  <a:gd name="connsiteY4" fmla="*/ 35719 h 66675"/>
                  <a:gd name="connsiteX5" fmla="*/ 35719 w 276225"/>
                  <a:gd name="connsiteY5" fmla="*/ 7144 h 66675"/>
                  <a:gd name="connsiteX6" fmla="*/ 245269 w 276225"/>
                  <a:gd name="connsiteY6" fmla="*/ 7144 h 66675"/>
                  <a:gd name="connsiteX7" fmla="*/ 273844 w 276225"/>
                  <a:gd name="connsiteY7" fmla="*/ 35719 h 66675"/>
                  <a:gd name="connsiteX8" fmla="*/ 273844 w 276225"/>
                  <a:gd name="connsiteY8" fmla="*/ 3571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66675">
                    <a:moveTo>
                      <a:pt x="273844" y="35719"/>
                    </a:moveTo>
                    <a:cubicBezTo>
                      <a:pt x="273844" y="50959"/>
                      <a:pt x="261461" y="64294"/>
                      <a:pt x="245269" y="64294"/>
                    </a:cubicBezTo>
                    <a:lnTo>
                      <a:pt x="35719" y="64294"/>
                    </a:lnTo>
                    <a:cubicBezTo>
                      <a:pt x="20479" y="64294"/>
                      <a:pt x="7144" y="51911"/>
                      <a:pt x="7144" y="35719"/>
                    </a:cubicBezTo>
                    <a:lnTo>
                      <a:pt x="7144" y="35719"/>
                    </a:lnTo>
                    <a:cubicBezTo>
                      <a:pt x="7144" y="20479"/>
                      <a:pt x="19526" y="7144"/>
                      <a:pt x="35719" y="7144"/>
                    </a:cubicBezTo>
                    <a:lnTo>
                      <a:pt x="245269" y="7144"/>
                    </a:lnTo>
                    <a:cubicBezTo>
                      <a:pt x="260509" y="7144"/>
                      <a:pt x="273844" y="19526"/>
                      <a:pt x="273844" y="35719"/>
                    </a:cubicBezTo>
                    <a:lnTo>
                      <a:pt x="273844" y="35719"/>
                    </a:lnTo>
                    <a:close/>
                  </a:path>
                </a:pathLst>
              </a:custGeom>
              <a:solidFill>
                <a:schemeClr val="accent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253B655-2B51-4E80-A012-1365CE4D1743}"/>
                  </a:ext>
                </a:extLst>
              </p:cNvPr>
              <p:cNvSpPr/>
              <p:nvPr/>
            </p:nvSpPr>
            <p:spPr>
              <a:xfrm>
                <a:off x="5853588" y="3629501"/>
                <a:ext cx="438150" cy="304800"/>
              </a:xfrm>
              <a:custGeom>
                <a:avLst/>
                <a:gdLst>
                  <a:gd name="connsiteX0" fmla="*/ 392906 w 438150"/>
                  <a:gd name="connsiteY0" fmla="*/ 298609 h 304800"/>
                  <a:gd name="connsiteX1" fmla="*/ 48101 w 438150"/>
                  <a:gd name="connsiteY1" fmla="*/ 298609 h 304800"/>
                  <a:gd name="connsiteX2" fmla="*/ 7144 w 438150"/>
                  <a:gd name="connsiteY2" fmla="*/ 257651 h 304800"/>
                  <a:gd name="connsiteX3" fmla="*/ 7144 w 438150"/>
                  <a:gd name="connsiteY3" fmla="*/ 48101 h 304800"/>
                  <a:gd name="connsiteX4" fmla="*/ 48101 w 438150"/>
                  <a:gd name="connsiteY4" fmla="*/ 7144 h 304800"/>
                  <a:gd name="connsiteX5" fmla="*/ 393859 w 438150"/>
                  <a:gd name="connsiteY5" fmla="*/ 7144 h 304800"/>
                  <a:gd name="connsiteX6" fmla="*/ 434816 w 438150"/>
                  <a:gd name="connsiteY6" fmla="*/ 48101 h 304800"/>
                  <a:gd name="connsiteX7" fmla="*/ 434816 w 438150"/>
                  <a:gd name="connsiteY7" fmla="*/ 257651 h 304800"/>
                  <a:gd name="connsiteX8" fmla="*/ 392906 w 438150"/>
                  <a:gd name="connsiteY8" fmla="*/ 298609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150" h="304800">
                    <a:moveTo>
                      <a:pt x="392906" y="298609"/>
                    </a:moveTo>
                    <a:lnTo>
                      <a:pt x="48101" y="298609"/>
                    </a:lnTo>
                    <a:cubicBezTo>
                      <a:pt x="26194" y="298609"/>
                      <a:pt x="7144" y="280511"/>
                      <a:pt x="7144" y="257651"/>
                    </a:cubicBezTo>
                    <a:lnTo>
                      <a:pt x="7144" y="48101"/>
                    </a:lnTo>
                    <a:cubicBezTo>
                      <a:pt x="7144" y="26194"/>
                      <a:pt x="25241" y="7144"/>
                      <a:pt x="48101" y="7144"/>
                    </a:cubicBezTo>
                    <a:lnTo>
                      <a:pt x="393859" y="7144"/>
                    </a:lnTo>
                    <a:cubicBezTo>
                      <a:pt x="415766" y="7144"/>
                      <a:pt x="434816" y="25241"/>
                      <a:pt x="434816" y="48101"/>
                    </a:cubicBezTo>
                    <a:lnTo>
                      <a:pt x="434816" y="257651"/>
                    </a:lnTo>
                    <a:cubicBezTo>
                      <a:pt x="433864" y="280511"/>
                      <a:pt x="414814" y="298609"/>
                      <a:pt x="392906" y="298609"/>
                    </a:cubicBezTo>
                    <a:close/>
                  </a:path>
                </a:pathLst>
              </a:custGeom>
              <a:solidFill>
                <a:schemeClr val="accent5"/>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685502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05D4292-F267-42CE-A2D7-71F59830E41B}"/>
              </a:ext>
            </a:extLst>
          </p:cNvPr>
          <p:cNvPicPr>
            <a:picLocks noChangeAspect="1"/>
          </p:cNvPicPr>
          <p:nvPr/>
        </p:nvPicPr>
        <p:blipFill>
          <a:blip r:embed="rId2">
            <a:alphaModFix amt="50000"/>
          </a:blip>
          <a:stretch>
            <a:fillRect/>
          </a:stretch>
        </p:blipFill>
        <p:spPr>
          <a:xfrm>
            <a:off x="6652768" y="1609077"/>
            <a:ext cx="5059612" cy="5035199"/>
          </a:xfrm>
          <a:prstGeom prst="rect">
            <a:avLst/>
          </a:prstGeom>
        </p:spPr>
      </p:pic>
      <p:sp>
        <p:nvSpPr>
          <p:cNvPr id="4" name="TextBox 3">
            <a:extLst>
              <a:ext uri="{FF2B5EF4-FFF2-40B4-BE49-F238E27FC236}">
                <a16:creationId xmlns:a16="http://schemas.microsoft.com/office/drawing/2014/main" id="{948A2979-A456-4286-B8FC-8FF4C0C58EFD}"/>
              </a:ext>
            </a:extLst>
          </p:cNvPr>
          <p:cNvSpPr txBox="1"/>
          <p:nvPr/>
        </p:nvSpPr>
        <p:spPr>
          <a:xfrm>
            <a:off x="6639496" y="603502"/>
            <a:ext cx="5446295" cy="821892"/>
          </a:xfrm>
          <a:prstGeom prst="rect">
            <a:avLst/>
          </a:prstGeom>
          <a:noFill/>
        </p:spPr>
        <p:txBody>
          <a:bodyPr wrap="square" rtlCol="0" anchor="ctr">
            <a:spAutoFit/>
          </a:bodyPr>
          <a:lstStyle/>
          <a:p>
            <a:pPr>
              <a:lnSpc>
                <a:spcPts val="5400"/>
              </a:lnSpc>
            </a:pPr>
            <a:r>
              <a:rPr lang="en-US" altLang="ko-KR" sz="7200" dirty="0">
                <a:solidFill>
                  <a:schemeClr val="tx1">
                    <a:lumMod val="75000"/>
                    <a:lumOff val="25000"/>
                  </a:schemeClr>
                </a:solidFill>
                <a:cs typeface="Arial" pitchFamily="34" charset="0"/>
              </a:rPr>
              <a:t>Background</a:t>
            </a:r>
            <a:endParaRPr lang="ko-KR" altLang="en-US" sz="72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7179397" y="1514778"/>
            <a:ext cx="4366492" cy="461665"/>
          </a:xfrm>
          <a:prstGeom prst="rect">
            <a:avLst/>
          </a:prstGeom>
          <a:noFill/>
        </p:spPr>
        <p:txBody>
          <a:bodyPr wrap="square" rtlCol="0" anchor="ctr">
            <a:spAutoFit/>
          </a:bodyPr>
          <a:lstStyle/>
          <a:p>
            <a:pPr algn="ctr"/>
            <a:r>
              <a:rPr lang="en-US" altLang="ko-KR" sz="2400" dirty="0">
                <a:solidFill>
                  <a:schemeClr val="tx1">
                    <a:lumMod val="75000"/>
                    <a:lumOff val="25000"/>
                  </a:schemeClr>
                </a:solidFill>
                <a:cs typeface="Arial" pitchFamily="34" charset="0"/>
              </a:rPr>
              <a:t>Research Background</a:t>
            </a:r>
            <a:endParaRPr lang="ko-KR" altLang="en-US" sz="24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76443"/>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vector graphics&#10;&#10;Description automatically generated">
            <a:extLst>
              <a:ext uri="{FF2B5EF4-FFF2-40B4-BE49-F238E27FC236}">
                <a16:creationId xmlns:a16="http://schemas.microsoft.com/office/drawing/2014/main" id="{2E97429A-02E8-4D6D-A018-EAE834840AD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6227886" y="603502"/>
            <a:ext cx="5774271" cy="5774271"/>
          </a:xfrm>
          <a:prstGeom prst="rect">
            <a:avLst/>
          </a:prstGeom>
        </p:spPr>
      </p:pic>
    </p:spTree>
    <p:extLst>
      <p:ext uri="{BB962C8B-B14F-4D97-AF65-F5344CB8AC3E}">
        <p14:creationId xmlns:p14="http://schemas.microsoft.com/office/powerpoint/2010/main" val="110058827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72B6EFEE-8F08-4985-BFA5-D25D4EDDE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0784" y="139957"/>
            <a:ext cx="3798251" cy="3798251"/>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1168E842-1AC9-4D33-9E5E-D84E988A3E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7179" y="139957"/>
            <a:ext cx="3798251" cy="3798251"/>
          </a:xfrm>
          <a:prstGeom prst="rect">
            <a:avLst/>
          </a:prstGeom>
        </p:spPr>
      </p:pic>
      <p:sp>
        <p:nvSpPr>
          <p:cNvPr id="9" name="Rectangle 8">
            <a:extLst>
              <a:ext uri="{FF2B5EF4-FFF2-40B4-BE49-F238E27FC236}">
                <a16:creationId xmlns:a16="http://schemas.microsoft.com/office/drawing/2014/main" id="{D303475F-AEA2-4A44-9A7A-0C36BA2D7251}"/>
              </a:ext>
            </a:extLst>
          </p:cNvPr>
          <p:cNvSpPr/>
          <p:nvPr/>
        </p:nvSpPr>
        <p:spPr>
          <a:xfrm>
            <a:off x="326571" y="0"/>
            <a:ext cx="3046944" cy="754694"/>
          </a:xfrm>
          <a:prstGeom prst="rect">
            <a:avLst/>
          </a:prstGeom>
        </p:spPr>
        <p:txBody>
          <a:bodyPr wrap="square">
            <a:spAutoFit/>
          </a:bodyPr>
          <a:lstStyle/>
          <a:p>
            <a:pPr marL="457200" indent="-457200">
              <a:lnSpc>
                <a:spcPct val="150000"/>
              </a:lnSpc>
              <a:buFont typeface="Arial" panose="020B0604020202020204" pitchFamily="34" charset="0"/>
              <a:buChar char="•"/>
            </a:pPr>
            <a:r>
              <a:rPr lang="en-US" altLang="ko-KR" sz="3200" b="1" u="sng" dirty="0">
                <a:solidFill>
                  <a:srgbClr val="0070C0"/>
                </a:solidFill>
                <a:latin typeface="Calibri" panose="020F0502020204030204" pitchFamily="34" charset="0"/>
                <a:cs typeface="Arial" pitchFamily="34" charset="0"/>
              </a:rPr>
              <a:t>Background</a:t>
            </a:r>
          </a:p>
        </p:txBody>
      </p:sp>
      <p:pic>
        <p:nvPicPr>
          <p:cNvPr id="12" name="Picture 11">
            <a:extLst>
              <a:ext uri="{FF2B5EF4-FFF2-40B4-BE49-F238E27FC236}">
                <a16:creationId xmlns:a16="http://schemas.microsoft.com/office/drawing/2014/main" id="{BCD215A3-D038-484C-83BD-1586559262A8}"/>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405863" y="584502"/>
            <a:ext cx="3764922" cy="3764922"/>
          </a:xfrm>
          <a:prstGeom prst="rect">
            <a:avLst/>
          </a:prstGeom>
        </p:spPr>
      </p:pic>
      <p:sp>
        <p:nvSpPr>
          <p:cNvPr id="14" name="Rectangle 13">
            <a:extLst>
              <a:ext uri="{FF2B5EF4-FFF2-40B4-BE49-F238E27FC236}">
                <a16:creationId xmlns:a16="http://schemas.microsoft.com/office/drawing/2014/main" id="{BA4C2B75-1913-4142-9785-E36F36337D21}"/>
              </a:ext>
            </a:extLst>
          </p:cNvPr>
          <p:cNvSpPr/>
          <p:nvPr/>
        </p:nvSpPr>
        <p:spPr>
          <a:xfrm>
            <a:off x="405862" y="4382752"/>
            <a:ext cx="11641136"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Helvetica" panose="020B0604020202020204" pitchFamily="34" charset="0"/>
              </a:rPr>
              <a:t>Cardiovascular disease (CVD) is a class of diseases that involve the heart or blood vessels. CVD includes coronary artery diseases (CAD) such as angina and myocardial infarction (commonly known as a heart attack). </a:t>
            </a:r>
          </a:p>
          <a:p>
            <a:pPr marL="285750" indent="-285750">
              <a:buFont typeface="Arial" panose="020B0604020202020204" pitchFamily="34" charset="0"/>
              <a:buChar char="•"/>
            </a:pPr>
            <a:r>
              <a:rPr lang="en-US" dirty="0">
                <a:solidFill>
                  <a:srgbClr val="333333"/>
                </a:solidFill>
                <a:latin typeface="Helvetica" panose="020B0604020202020204" pitchFamily="34" charset="0"/>
              </a:rPr>
              <a:t>Other CVDs include stroke, heart failure, hypertensive heart disease, rheumatic heart disease, cardiomyopathy, heart arrhythmia, congenital heart disease, valvular heart disease, carditis, aortic aneurysms, peripheral artery disease, thromboembolic disease, and venous thrombosis.</a:t>
            </a:r>
            <a:endParaRPr lang="en-US" dirty="0"/>
          </a:p>
        </p:txBody>
      </p:sp>
    </p:spTree>
    <p:extLst>
      <p:ext uri="{BB962C8B-B14F-4D97-AF65-F5344CB8AC3E}">
        <p14:creationId xmlns:p14="http://schemas.microsoft.com/office/powerpoint/2010/main" val="227046001"/>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1284BE-25BC-4E19-882A-71913FFB40E0}"/>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2811828" y="268130"/>
            <a:ext cx="5242482" cy="3480299"/>
          </a:xfrm>
          <a:prstGeom prst="rect">
            <a:avLst/>
          </a:prstGeom>
          <a:noFill/>
        </p:spPr>
      </p:pic>
      <p:sp>
        <p:nvSpPr>
          <p:cNvPr id="4" name="Rectangle 3">
            <a:extLst>
              <a:ext uri="{FF2B5EF4-FFF2-40B4-BE49-F238E27FC236}">
                <a16:creationId xmlns:a16="http://schemas.microsoft.com/office/drawing/2014/main" id="{51B7D7A2-9359-47BA-9901-CD9694317E01}"/>
              </a:ext>
            </a:extLst>
          </p:cNvPr>
          <p:cNvSpPr/>
          <p:nvPr/>
        </p:nvSpPr>
        <p:spPr>
          <a:xfrm>
            <a:off x="2485748" y="4181848"/>
            <a:ext cx="8584706" cy="1883657"/>
          </a:xfrm>
          <a:prstGeom prst="rect">
            <a:avLst/>
          </a:prstGeom>
        </p:spPr>
        <p:txBody>
          <a:bodyPr wrap="square">
            <a:spAutoFit/>
          </a:bodyPr>
          <a:lstStyle/>
          <a:p>
            <a:pPr algn="just">
              <a:lnSpc>
                <a:spcPct val="150000"/>
              </a:lnSpc>
              <a:spcAft>
                <a:spcPts val="8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“According to the World Health Organization (WHO) statistics shows cardiovascular disease represents, approximately death of 17.9 million of deaths rate in 2015 which represented 31% of all global deaths (WHO, 2018). It mostly highlight the developing countries in the world ”</a:t>
            </a:r>
          </a:p>
        </p:txBody>
      </p:sp>
      <p:sp>
        <p:nvSpPr>
          <p:cNvPr id="5" name="Rectangle 4">
            <a:extLst>
              <a:ext uri="{FF2B5EF4-FFF2-40B4-BE49-F238E27FC236}">
                <a16:creationId xmlns:a16="http://schemas.microsoft.com/office/drawing/2014/main" id="{00157642-2247-45B6-B030-5B8213FCC458}"/>
              </a:ext>
            </a:extLst>
          </p:cNvPr>
          <p:cNvSpPr/>
          <p:nvPr/>
        </p:nvSpPr>
        <p:spPr>
          <a:xfrm>
            <a:off x="8658652" y="1806322"/>
            <a:ext cx="2802421" cy="923330"/>
          </a:xfrm>
          <a:prstGeom prst="rect">
            <a:avLst/>
          </a:prstGeom>
        </p:spPr>
        <p:txBody>
          <a:bodyPr wrap="square">
            <a:spAutoFit/>
          </a:bodyPr>
          <a:lstStyle/>
          <a:p>
            <a:pPr algn="ctr"/>
            <a:r>
              <a:rPr lang="en-US" b="1" u="sng"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WHO reports on top 10 deathly diseases in 2018 survey facts.</a:t>
            </a:r>
            <a:endParaRPr lang="en-US" b="1" u="sng" dirty="0">
              <a:solidFill>
                <a:srgbClr val="0070C0"/>
              </a:solidFill>
            </a:endParaRPr>
          </a:p>
        </p:txBody>
      </p:sp>
      <p:pic>
        <p:nvPicPr>
          <p:cNvPr id="6" name="Picture 5" descr="A close up of a logo&#10;&#10;Description automatically generated">
            <a:extLst>
              <a:ext uri="{FF2B5EF4-FFF2-40B4-BE49-F238E27FC236}">
                <a16:creationId xmlns:a16="http://schemas.microsoft.com/office/drawing/2014/main" id="{C1E61791-46F4-4887-A84A-4319C102D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98" y="179482"/>
            <a:ext cx="2088505" cy="2088505"/>
          </a:xfrm>
          <a:prstGeom prst="rect">
            <a:avLst/>
          </a:prstGeom>
        </p:spPr>
      </p:pic>
    </p:spTree>
    <p:extLst>
      <p:ext uri="{BB962C8B-B14F-4D97-AF65-F5344CB8AC3E}">
        <p14:creationId xmlns:p14="http://schemas.microsoft.com/office/powerpoint/2010/main" val="3661982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vector graphics&#10;&#10;Description automatically generated">
            <a:extLst>
              <a:ext uri="{FF2B5EF4-FFF2-40B4-BE49-F238E27FC236}">
                <a16:creationId xmlns:a16="http://schemas.microsoft.com/office/drawing/2014/main" id="{2D63C443-2425-4F41-94B5-4064432A1CFB}"/>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6791393" y="-8878"/>
            <a:ext cx="5400607" cy="4392933"/>
          </a:xfrm>
          <a:prstGeom prst="rect">
            <a:avLst/>
          </a:prstGeom>
        </p:spPr>
      </p:pic>
      <p:sp>
        <p:nvSpPr>
          <p:cNvPr id="4" name="TextBox 3">
            <a:extLst>
              <a:ext uri="{FF2B5EF4-FFF2-40B4-BE49-F238E27FC236}">
                <a16:creationId xmlns:a16="http://schemas.microsoft.com/office/drawing/2014/main" id="{948A2979-A456-4286-B8FC-8FF4C0C58EFD}"/>
              </a:ext>
            </a:extLst>
          </p:cNvPr>
          <p:cNvSpPr txBox="1"/>
          <p:nvPr/>
        </p:nvSpPr>
        <p:spPr>
          <a:xfrm>
            <a:off x="6745705" y="3806490"/>
            <a:ext cx="5446295" cy="784830"/>
          </a:xfrm>
          <a:prstGeom prst="rect">
            <a:avLst/>
          </a:prstGeom>
          <a:noFill/>
        </p:spPr>
        <p:txBody>
          <a:bodyPr wrap="square" rtlCol="0" anchor="ctr">
            <a:spAutoFit/>
          </a:bodyPr>
          <a:lstStyle/>
          <a:p>
            <a:pPr>
              <a:lnSpc>
                <a:spcPts val="5400"/>
              </a:lnSpc>
            </a:pPr>
            <a:r>
              <a:rPr lang="en-US" altLang="ko-KR" sz="4800" dirty="0">
                <a:solidFill>
                  <a:schemeClr val="tx1">
                    <a:lumMod val="75000"/>
                    <a:lumOff val="25000"/>
                  </a:schemeClr>
                </a:solidFill>
                <a:cs typeface="Arial" pitchFamily="34" charset="0"/>
              </a:rPr>
              <a:t>Research Problem</a:t>
            </a:r>
            <a:endParaRPr lang="ko-KR" altLang="en-US" sz="48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6745771" y="4592346"/>
            <a:ext cx="5446229" cy="666977"/>
          </a:xfrm>
          <a:prstGeom prst="rect">
            <a:avLst/>
          </a:prstGeom>
          <a:noFill/>
        </p:spPr>
        <p:txBody>
          <a:bodyPr wrap="square" rtlCol="0" anchor="ctr">
            <a:spAutoFit/>
          </a:bodyPr>
          <a:lstStyle/>
          <a:p>
            <a:pPr marL="342900" indent="-342900">
              <a:buFont typeface="Arial" panose="020B0604020202020204" pitchFamily="34" charset="0"/>
              <a:buChar char="•"/>
            </a:pPr>
            <a:r>
              <a:rPr lang="en-US" altLang="ko-KR" sz="1867" dirty="0">
                <a:solidFill>
                  <a:schemeClr val="tx1">
                    <a:lumMod val="75000"/>
                    <a:lumOff val="25000"/>
                  </a:schemeClr>
                </a:solidFill>
                <a:cs typeface="Arial" pitchFamily="34" charset="0"/>
              </a:rPr>
              <a:t>General Research Problem</a:t>
            </a:r>
          </a:p>
          <a:p>
            <a:pPr marL="342900" indent="-342900">
              <a:buFont typeface="Arial" panose="020B0604020202020204" pitchFamily="34" charset="0"/>
              <a:buChar char="•"/>
            </a:pPr>
            <a:r>
              <a:rPr lang="en-US" altLang="ko-KR" sz="1867" dirty="0">
                <a:solidFill>
                  <a:schemeClr val="tx1">
                    <a:lumMod val="75000"/>
                    <a:lumOff val="25000"/>
                  </a:schemeClr>
                </a:solidFill>
                <a:cs typeface="Arial" pitchFamily="34" charset="0"/>
              </a:rPr>
              <a:t>Specific Research Problem</a:t>
            </a:r>
            <a:endParaRPr lang="ko-KR" altLang="en-US" sz="1867"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808833"/>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Custom 5">
      <a:majorFont>
        <a:latin typeface="Franklin Gothic Demi"/>
        <a:ea typeface=""/>
        <a:cs typeface=""/>
      </a:majorFont>
      <a:minorFont>
        <a:latin typeface="Franklin Gothic Medium"/>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noFill/>
        </a:ln>
        <a:effectLst>
          <a:outerShdw blurRad="63500" sx="102000" sy="102000" algn="ctr" rotWithShape="0">
            <a:prstClr val="black">
              <a:alpha val="40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527777_Safety procedures_RVA_v4" id="{94FF351A-4B06-4881-8D26-DC6D64B3CFD2}" vid="{E8C023A2-25EA-47E0-92DC-6E1BD008E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85429E6-13D0-4D69-B2AD-EDA3074FAB41}">
  <we:reference id="wa104381063" version="1.0.0.0" store="en-US" storeType="OMEX"/>
  <we:alternateReferences>
    <we:reference id="wa104381063" version="1.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F39AE0-32C9-4F1D-B08C-0B8B9BAFC18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46B2BE6-8FE9-4318-AA40-8F70CEED609D}">
  <ds:schemaRefs>
    <ds:schemaRef ds:uri="http://schemas.microsoft.com/sharepoint/v3/contenttype/forms"/>
  </ds:schemaRefs>
</ds:datastoreItem>
</file>

<file path=customXml/itemProps3.xml><?xml version="1.0" encoding="utf-8"?>
<ds:datastoreItem xmlns:ds="http://schemas.openxmlformats.org/officeDocument/2006/customXml" ds:itemID="{806DFB17-E262-4301-8AA5-FCE7109ED8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2466</Words>
  <Application>Microsoft Office PowerPoint</Application>
  <PresentationFormat>Widescreen</PresentationFormat>
  <Paragraphs>306</Paragraphs>
  <Slides>37</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37</vt:i4>
      </vt:variant>
    </vt:vector>
  </HeadingPairs>
  <TitlesOfParts>
    <vt:vector size="52" baseType="lpstr">
      <vt:lpstr>-apple-system</vt:lpstr>
      <vt:lpstr>Arial</vt:lpstr>
      <vt:lpstr>Arial Rounded MT Bold</vt:lpstr>
      <vt:lpstr>Calibri</vt:lpstr>
      <vt:lpstr>Cambria</vt:lpstr>
      <vt:lpstr>Corbel</vt:lpstr>
      <vt:lpstr>Courier New</vt:lpstr>
      <vt:lpstr>Franklin Gothic Demi</vt:lpstr>
      <vt:lpstr>Franklin Gothic Medium</vt:lpstr>
      <vt:lpstr>Helvetica</vt:lpstr>
      <vt:lpstr>Symbol</vt:lpstr>
      <vt:lpstr>Tahoma</vt:lpstr>
      <vt:lpstr>Times New Roman</vt:lpstr>
      <vt:lpstr>Wingdings</vt:lpstr>
      <vt:lpstr>Headlines</vt:lpstr>
      <vt:lpstr>Can software engineer’s save human being ?  SE 101</vt:lpstr>
      <vt:lpstr>How I started to save human being    HealthCare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2020-02-23T17:38:02Z</dcterms:created>
  <dcterms:modified xsi:type="dcterms:W3CDTF">2020-02-23T17:54:19Z</dcterms:modified>
</cp:coreProperties>
</file>